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1"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9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CE61192-620A-41D9-9837-3979CED6EE32}" type="datetimeFigureOut">
              <a:rPr kumimoji="1" lang="ja-JP" altLang="en-US" smtClean="0"/>
              <a:t>2021/9/6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5DF0E0-D670-4523-8C91-3E652234FCAF}" type="slidenum">
              <a:rPr kumimoji="1" lang="ja-JP" altLang="en-US" smtClean="0"/>
              <a:t>‹#›</a:t>
            </a:fld>
            <a:endParaRPr kumimoji="1" lang="ja-JP" altLang="en-US"/>
          </a:p>
        </p:txBody>
      </p:sp>
    </p:spTree>
    <p:extLst>
      <p:ext uri="{BB962C8B-B14F-4D97-AF65-F5344CB8AC3E}">
        <p14:creationId xmlns:p14="http://schemas.microsoft.com/office/powerpoint/2010/main" val="3820630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E61192-620A-41D9-9837-3979CED6EE32}" type="datetimeFigureOut">
              <a:rPr kumimoji="1" lang="ja-JP" altLang="en-US" smtClean="0"/>
              <a:t>2021/9/6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5DF0E0-D670-4523-8C91-3E652234FCAF}" type="slidenum">
              <a:rPr kumimoji="1" lang="ja-JP" altLang="en-US" smtClean="0"/>
              <a:t>‹#›</a:t>
            </a:fld>
            <a:endParaRPr kumimoji="1" lang="ja-JP" altLang="en-US"/>
          </a:p>
        </p:txBody>
      </p:sp>
    </p:spTree>
    <p:extLst>
      <p:ext uri="{BB962C8B-B14F-4D97-AF65-F5344CB8AC3E}">
        <p14:creationId xmlns:p14="http://schemas.microsoft.com/office/powerpoint/2010/main" val="3441927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E61192-620A-41D9-9837-3979CED6EE32}" type="datetimeFigureOut">
              <a:rPr kumimoji="1" lang="ja-JP" altLang="en-US" smtClean="0"/>
              <a:t>2021/9/6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5DF0E0-D670-4523-8C91-3E652234FCAF}" type="slidenum">
              <a:rPr kumimoji="1" lang="ja-JP" altLang="en-US" smtClean="0"/>
              <a:t>‹#›</a:t>
            </a:fld>
            <a:endParaRPr kumimoji="1" lang="ja-JP" altLang="en-US"/>
          </a:p>
        </p:txBody>
      </p:sp>
    </p:spTree>
    <p:extLst>
      <p:ext uri="{BB962C8B-B14F-4D97-AF65-F5344CB8AC3E}">
        <p14:creationId xmlns:p14="http://schemas.microsoft.com/office/powerpoint/2010/main" val="3726519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E61192-620A-41D9-9837-3979CED6EE32}" type="datetimeFigureOut">
              <a:rPr kumimoji="1" lang="ja-JP" altLang="en-US" smtClean="0"/>
              <a:t>2021/9/6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5DF0E0-D670-4523-8C91-3E652234FCAF}" type="slidenum">
              <a:rPr kumimoji="1" lang="ja-JP" altLang="en-US" smtClean="0"/>
              <a:t>‹#›</a:t>
            </a:fld>
            <a:endParaRPr kumimoji="1" lang="ja-JP" altLang="en-US"/>
          </a:p>
        </p:txBody>
      </p:sp>
    </p:spTree>
    <p:extLst>
      <p:ext uri="{BB962C8B-B14F-4D97-AF65-F5344CB8AC3E}">
        <p14:creationId xmlns:p14="http://schemas.microsoft.com/office/powerpoint/2010/main" val="3528332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CE61192-620A-41D9-9837-3979CED6EE32}" type="datetimeFigureOut">
              <a:rPr kumimoji="1" lang="ja-JP" altLang="en-US" smtClean="0"/>
              <a:t>2021/9/6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5DF0E0-D670-4523-8C91-3E652234FCAF}" type="slidenum">
              <a:rPr kumimoji="1" lang="ja-JP" altLang="en-US" smtClean="0"/>
              <a:t>‹#›</a:t>
            </a:fld>
            <a:endParaRPr kumimoji="1" lang="ja-JP" altLang="en-US"/>
          </a:p>
        </p:txBody>
      </p:sp>
    </p:spTree>
    <p:extLst>
      <p:ext uri="{BB962C8B-B14F-4D97-AF65-F5344CB8AC3E}">
        <p14:creationId xmlns:p14="http://schemas.microsoft.com/office/powerpoint/2010/main" val="403418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CE61192-620A-41D9-9837-3979CED6EE32}" type="datetimeFigureOut">
              <a:rPr kumimoji="1" lang="ja-JP" altLang="en-US" smtClean="0"/>
              <a:t>2021/9/6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45DF0E0-D670-4523-8C91-3E652234FCAF}" type="slidenum">
              <a:rPr kumimoji="1" lang="ja-JP" altLang="en-US" smtClean="0"/>
              <a:t>‹#›</a:t>
            </a:fld>
            <a:endParaRPr kumimoji="1" lang="ja-JP" altLang="en-US"/>
          </a:p>
        </p:txBody>
      </p:sp>
    </p:spTree>
    <p:extLst>
      <p:ext uri="{BB962C8B-B14F-4D97-AF65-F5344CB8AC3E}">
        <p14:creationId xmlns:p14="http://schemas.microsoft.com/office/powerpoint/2010/main" val="2998850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CE61192-620A-41D9-9837-3979CED6EE32}" type="datetimeFigureOut">
              <a:rPr kumimoji="1" lang="ja-JP" altLang="en-US" smtClean="0"/>
              <a:t>2021/9/6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45DF0E0-D670-4523-8C91-3E652234FCAF}" type="slidenum">
              <a:rPr kumimoji="1" lang="ja-JP" altLang="en-US" smtClean="0"/>
              <a:t>‹#›</a:t>
            </a:fld>
            <a:endParaRPr kumimoji="1" lang="ja-JP" altLang="en-US"/>
          </a:p>
        </p:txBody>
      </p:sp>
    </p:spTree>
    <p:extLst>
      <p:ext uri="{BB962C8B-B14F-4D97-AF65-F5344CB8AC3E}">
        <p14:creationId xmlns:p14="http://schemas.microsoft.com/office/powerpoint/2010/main" val="145591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CE61192-620A-41D9-9837-3979CED6EE32}" type="datetimeFigureOut">
              <a:rPr kumimoji="1" lang="ja-JP" altLang="en-US" smtClean="0"/>
              <a:t>2021/9/6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45DF0E0-D670-4523-8C91-3E652234FCAF}" type="slidenum">
              <a:rPr kumimoji="1" lang="ja-JP" altLang="en-US" smtClean="0"/>
              <a:t>‹#›</a:t>
            </a:fld>
            <a:endParaRPr kumimoji="1" lang="ja-JP" altLang="en-US"/>
          </a:p>
        </p:txBody>
      </p:sp>
    </p:spTree>
    <p:extLst>
      <p:ext uri="{BB962C8B-B14F-4D97-AF65-F5344CB8AC3E}">
        <p14:creationId xmlns:p14="http://schemas.microsoft.com/office/powerpoint/2010/main" val="359226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61192-620A-41D9-9837-3979CED6EE32}" type="datetimeFigureOut">
              <a:rPr kumimoji="1" lang="ja-JP" altLang="en-US" smtClean="0"/>
              <a:t>2021/9/6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45DF0E0-D670-4523-8C91-3E652234FCAF}" type="slidenum">
              <a:rPr kumimoji="1" lang="ja-JP" altLang="en-US" smtClean="0"/>
              <a:t>‹#›</a:t>
            </a:fld>
            <a:endParaRPr kumimoji="1" lang="ja-JP" altLang="en-US"/>
          </a:p>
        </p:txBody>
      </p:sp>
    </p:spTree>
    <p:extLst>
      <p:ext uri="{BB962C8B-B14F-4D97-AF65-F5344CB8AC3E}">
        <p14:creationId xmlns:p14="http://schemas.microsoft.com/office/powerpoint/2010/main" val="251358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CE61192-620A-41D9-9837-3979CED6EE32}" type="datetimeFigureOut">
              <a:rPr kumimoji="1" lang="ja-JP" altLang="en-US" smtClean="0"/>
              <a:t>2021/9/6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45DF0E0-D670-4523-8C91-3E652234FCAF}" type="slidenum">
              <a:rPr kumimoji="1" lang="ja-JP" altLang="en-US" smtClean="0"/>
              <a:t>‹#›</a:t>
            </a:fld>
            <a:endParaRPr kumimoji="1" lang="ja-JP" altLang="en-US"/>
          </a:p>
        </p:txBody>
      </p:sp>
    </p:spTree>
    <p:extLst>
      <p:ext uri="{BB962C8B-B14F-4D97-AF65-F5344CB8AC3E}">
        <p14:creationId xmlns:p14="http://schemas.microsoft.com/office/powerpoint/2010/main" val="51966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CE61192-620A-41D9-9837-3979CED6EE32}" type="datetimeFigureOut">
              <a:rPr kumimoji="1" lang="ja-JP" altLang="en-US" smtClean="0"/>
              <a:t>2021/9/6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45DF0E0-D670-4523-8C91-3E652234FCAF}" type="slidenum">
              <a:rPr kumimoji="1" lang="ja-JP" altLang="en-US" smtClean="0"/>
              <a:t>‹#›</a:t>
            </a:fld>
            <a:endParaRPr kumimoji="1" lang="ja-JP" altLang="en-US"/>
          </a:p>
        </p:txBody>
      </p:sp>
    </p:spTree>
    <p:extLst>
      <p:ext uri="{BB962C8B-B14F-4D97-AF65-F5344CB8AC3E}">
        <p14:creationId xmlns:p14="http://schemas.microsoft.com/office/powerpoint/2010/main" val="85923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E61192-620A-41D9-9837-3979CED6EE32}" type="datetimeFigureOut">
              <a:rPr kumimoji="1" lang="ja-JP" altLang="en-US" smtClean="0"/>
              <a:t>2021/9/6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DF0E0-D670-4523-8C91-3E652234FCAF}" type="slidenum">
              <a:rPr kumimoji="1" lang="ja-JP" altLang="en-US" smtClean="0"/>
              <a:t>‹#›</a:t>
            </a:fld>
            <a:endParaRPr kumimoji="1" lang="ja-JP" altLang="en-US"/>
          </a:p>
        </p:txBody>
      </p:sp>
    </p:spTree>
    <p:extLst>
      <p:ext uri="{BB962C8B-B14F-4D97-AF65-F5344CB8AC3E}">
        <p14:creationId xmlns:p14="http://schemas.microsoft.com/office/powerpoint/2010/main" val="1880034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C68288C-EF22-4DE8-85C2-1B780F5B0F1C}"/>
              </a:ext>
            </a:extLst>
          </p:cNvPr>
          <p:cNvPicPr>
            <a:picLocks noChangeAspect="1"/>
          </p:cNvPicPr>
          <p:nvPr/>
        </p:nvPicPr>
        <p:blipFill rotWithShape="1">
          <a:blip r:embed="rId2">
            <a:grayscl/>
          </a:blip>
          <a:srcRect t="21450" b="62874"/>
          <a:stretch/>
        </p:blipFill>
        <p:spPr>
          <a:xfrm>
            <a:off x="0" y="0"/>
            <a:ext cx="9144000" cy="802386"/>
          </a:xfrm>
          <a:prstGeom prst="rect">
            <a:avLst/>
          </a:prstGeom>
        </p:spPr>
      </p:pic>
      <p:sp>
        <p:nvSpPr>
          <p:cNvPr id="5" name="テキスト ボックス 4">
            <a:extLst>
              <a:ext uri="{FF2B5EF4-FFF2-40B4-BE49-F238E27FC236}">
                <a16:creationId xmlns:a16="http://schemas.microsoft.com/office/drawing/2014/main" id="{5078BB41-86F0-43CC-9772-543A6AEEC9FF}"/>
              </a:ext>
            </a:extLst>
          </p:cNvPr>
          <p:cNvSpPr txBox="1"/>
          <p:nvPr/>
        </p:nvSpPr>
        <p:spPr>
          <a:xfrm>
            <a:off x="1536192" y="116667"/>
            <a:ext cx="6741414" cy="461665"/>
          </a:xfrm>
          <a:prstGeom prst="rect">
            <a:avLst/>
          </a:prstGeom>
          <a:noFill/>
        </p:spPr>
        <p:txBody>
          <a:bodyPr wrap="square" rtlCol="0">
            <a:spAutoFit/>
          </a:bodyPr>
          <a:lstStyle/>
          <a:p>
            <a:pPr algn="ctr"/>
            <a:r>
              <a:rPr lang="ja-JP" altLang="en-US" sz="2400" b="1" dirty="0">
                <a:solidFill>
                  <a:schemeClr val="bg1"/>
                </a:solidFill>
                <a:latin typeface="HG正楷書体-PRO" panose="03000600000000000000" pitchFamily="66" charset="-128"/>
                <a:ea typeface="HG正楷書体-PRO" panose="03000600000000000000" pitchFamily="66" charset="-128"/>
              </a:rPr>
              <a:t>次世代構造技術者の </a:t>
            </a:r>
            <a:r>
              <a:rPr lang="en-US" altLang="ja-JP" sz="2400" b="1" dirty="0">
                <a:solidFill>
                  <a:srgbClr val="C00000"/>
                </a:solidFill>
                <a:latin typeface="HG正楷書体-PRO" panose="03000600000000000000" pitchFamily="66" charset="-128"/>
                <a:ea typeface="HG正楷書体-PRO" panose="03000600000000000000" pitchFamily="66" charset="-128"/>
              </a:rPr>
              <a:t>W</a:t>
            </a:r>
            <a:r>
              <a:rPr lang="en-US" altLang="ja-JP" sz="2400" b="1" dirty="0">
                <a:solidFill>
                  <a:schemeClr val="bg1"/>
                </a:solidFill>
                <a:latin typeface="HG正楷書体-PRO" panose="03000600000000000000" pitchFamily="66" charset="-128"/>
                <a:ea typeface="HG正楷書体-PRO" panose="03000600000000000000" pitchFamily="66" charset="-128"/>
              </a:rPr>
              <a:t>ork in Progress 2021</a:t>
            </a:r>
            <a:endParaRPr lang="ja-JP" altLang="en-US" sz="2400" b="1" dirty="0">
              <a:solidFill>
                <a:schemeClr val="bg1"/>
              </a:solidFill>
              <a:latin typeface="HG正楷書体-PRO" panose="03000600000000000000" pitchFamily="66" charset="-128"/>
              <a:ea typeface="HG正楷書体-PRO" panose="03000600000000000000" pitchFamily="66" charset="-128"/>
            </a:endParaRPr>
          </a:p>
        </p:txBody>
      </p:sp>
      <p:sp>
        <p:nvSpPr>
          <p:cNvPr id="6" name="テキスト ボックス 5">
            <a:extLst>
              <a:ext uri="{FF2B5EF4-FFF2-40B4-BE49-F238E27FC236}">
                <a16:creationId xmlns:a16="http://schemas.microsoft.com/office/drawing/2014/main" id="{401EC091-3288-4C55-B55D-52883B7FB7B7}"/>
              </a:ext>
            </a:extLst>
          </p:cNvPr>
          <p:cNvSpPr txBox="1"/>
          <p:nvPr/>
        </p:nvSpPr>
        <p:spPr>
          <a:xfrm>
            <a:off x="150920" y="1028343"/>
            <a:ext cx="8842159" cy="4801314"/>
          </a:xfrm>
          <a:prstGeom prst="rect">
            <a:avLst/>
          </a:prstGeom>
          <a:noFill/>
        </p:spPr>
        <p:txBody>
          <a:bodyPr wrap="square" rtlCol="0">
            <a:spAutoFit/>
          </a:bodyPr>
          <a:lstStyle/>
          <a:p>
            <a:r>
              <a:rPr lang="en-US" altLang="ja-JP" dirty="0">
                <a:solidFill>
                  <a:srgbClr val="C00000"/>
                </a:solidFill>
                <a:latin typeface="HG丸ｺﾞｼｯｸM-PRO" panose="020F0600000000000000" pitchFamily="50" charset="-128"/>
                <a:ea typeface="HG丸ｺﾞｼｯｸM-PRO" panose="020F0600000000000000" pitchFamily="50" charset="-128"/>
              </a:rPr>
              <a:t>1. </a:t>
            </a:r>
            <a:r>
              <a:rPr lang="ja-JP" altLang="en-US" dirty="0">
                <a:solidFill>
                  <a:srgbClr val="C00000"/>
                </a:solidFill>
                <a:latin typeface="HG丸ｺﾞｼｯｸM-PRO" panose="020F0600000000000000" pitchFamily="50" charset="-128"/>
                <a:ea typeface="HG丸ｺﾞｼｯｸM-PRO" panose="020F0600000000000000" pitchFamily="50" charset="-128"/>
              </a:rPr>
              <a:t>開催趣旨</a:t>
            </a:r>
            <a:r>
              <a:rPr lang="ja-JP" altLang="en-US" dirty="0">
                <a:latin typeface="HG丸ｺﾞｼｯｸM-PRO" panose="020F0600000000000000" pitchFamily="50" charset="-128"/>
                <a:ea typeface="HG丸ｺﾞｼｯｸM-PRO" panose="020F0600000000000000" pitchFamily="50" charset="-128"/>
              </a:rPr>
              <a:t>：構造工学委員会の活動の一環として，次世代を担う技術者・研究者・</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学生が交流できる場を設け，若手人財ネットワークの形成だけでなく，</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構造工学分野の活性化ならびに発展に資することを目的とし，</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プレゼンテーション「次世代構造技術者の </a:t>
            </a:r>
            <a:r>
              <a:rPr lang="en-US" altLang="ja-JP" dirty="0">
                <a:latin typeface="HG丸ｺﾞｼｯｸM-PRO" panose="020F0600000000000000" pitchFamily="50" charset="-128"/>
                <a:ea typeface="HG丸ｺﾞｼｯｸM-PRO" panose="020F0600000000000000" pitchFamily="50" charset="-128"/>
              </a:rPr>
              <a:t>Work in Progress </a:t>
            </a:r>
          </a:p>
          <a:p>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2021</a:t>
            </a:r>
            <a:r>
              <a:rPr lang="ja-JP" altLang="en-US" dirty="0">
                <a:latin typeface="HG丸ｺﾞｼｯｸM-PRO" panose="020F0600000000000000" pitchFamily="50" charset="-128"/>
                <a:ea typeface="HG丸ｺﾞｼｯｸM-PRO" panose="020F0600000000000000" pitchFamily="50" charset="-128"/>
              </a:rPr>
              <a:t>」を開催します．</a:t>
            </a:r>
          </a:p>
          <a:p>
            <a:endParaRPr lang="en-US" altLang="ja-JP" dirty="0">
              <a:latin typeface="HG丸ｺﾞｼｯｸM-PRO" panose="020F0600000000000000" pitchFamily="50" charset="-128"/>
              <a:ea typeface="HG丸ｺﾞｼｯｸM-PRO" panose="020F0600000000000000" pitchFamily="50" charset="-128"/>
            </a:endParaRPr>
          </a:p>
          <a:p>
            <a:r>
              <a:rPr lang="en-US" altLang="ja-JP" dirty="0">
                <a:solidFill>
                  <a:srgbClr val="C00000"/>
                </a:solidFill>
                <a:latin typeface="HG丸ｺﾞｼｯｸM-PRO" panose="020F0600000000000000" pitchFamily="50" charset="-128"/>
                <a:ea typeface="HG丸ｺﾞｼｯｸM-PRO" panose="020F0600000000000000" pitchFamily="50" charset="-128"/>
              </a:rPr>
              <a:t>2. </a:t>
            </a:r>
            <a:r>
              <a:rPr lang="ja-JP" altLang="en-US" dirty="0">
                <a:solidFill>
                  <a:srgbClr val="C00000"/>
                </a:solidFill>
                <a:latin typeface="HG丸ｺﾞｼｯｸM-PRO" panose="020F0600000000000000" pitchFamily="50" charset="-128"/>
                <a:ea typeface="HG丸ｺﾞｼｯｸM-PRO" panose="020F0600000000000000" pitchFamily="50" charset="-128"/>
              </a:rPr>
              <a:t>開催日</a:t>
            </a: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2021 </a:t>
            </a:r>
            <a:r>
              <a:rPr lang="ja-JP" altLang="en-US" dirty="0">
                <a:latin typeface="HG丸ｺﾞｼｯｸM-PRO" panose="020F0600000000000000" pitchFamily="50" charset="-128"/>
                <a:ea typeface="HG丸ｺﾞｼｯｸM-PRO" panose="020F0600000000000000" pitchFamily="50" charset="-128"/>
              </a:rPr>
              <a:t>年 </a:t>
            </a:r>
            <a:r>
              <a:rPr lang="en-US" altLang="ja-JP" dirty="0">
                <a:latin typeface="HG丸ｺﾞｼｯｸM-PRO" panose="020F0600000000000000" pitchFamily="50" charset="-128"/>
                <a:ea typeface="HG丸ｺﾞｼｯｸM-PRO" panose="020F0600000000000000" pitchFamily="50" charset="-128"/>
              </a:rPr>
              <a:t>9 </a:t>
            </a:r>
            <a:r>
              <a:rPr lang="ja-JP" altLang="en-US" dirty="0">
                <a:latin typeface="HG丸ｺﾞｼｯｸM-PRO" panose="020F0600000000000000" pitchFamily="50" charset="-128"/>
                <a:ea typeface="HG丸ｺﾞｼｯｸM-PRO" panose="020F0600000000000000" pitchFamily="50" charset="-128"/>
              </a:rPr>
              <a:t>月 </a:t>
            </a:r>
            <a:r>
              <a:rPr lang="en-US" altLang="ja-JP" dirty="0">
                <a:latin typeface="HG丸ｺﾞｼｯｸM-PRO" panose="020F0600000000000000" pitchFamily="50" charset="-128"/>
                <a:ea typeface="HG丸ｺﾞｼｯｸM-PRO" panose="020F0600000000000000" pitchFamily="50" charset="-128"/>
              </a:rPr>
              <a:t>29 </a:t>
            </a:r>
            <a:r>
              <a:rPr lang="ja-JP" altLang="en-US" dirty="0">
                <a:latin typeface="HG丸ｺﾞｼｯｸM-PRO" panose="020F0600000000000000" pitchFamily="50" charset="-128"/>
                <a:ea typeface="HG丸ｺﾞｼｯｸM-PRO" panose="020F0600000000000000" pitchFamily="50" charset="-128"/>
              </a:rPr>
              <a:t>日（水）</a:t>
            </a:r>
          </a:p>
          <a:p>
            <a:endParaRPr lang="en-US" altLang="ja-JP" dirty="0">
              <a:latin typeface="HG丸ｺﾞｼｯｸM-PRO" panose="020F0600000000000000" pitchFamily="50" charset="-128"/>
              <a:ea typeface="HG丸ｺﾞｼｯｸM-PRO" panose="020F0600000000000000" pitchFamily="50" charset="-128"/>
            </a:endParaRPr>
          </a:p>
          <a:p>
            <a:r>
              <a:rPr lang="en-US" altLang="ja-JP" dirty="0">
                <a:solidFill>
                  <a:srgbClr val="C00000"/>
                </a:solidFill>
                <a:latin typeface="HG丸ｺﾞｼｯｸM-PRO" panose="020F0600000000000000" pitchFamily="50" charset="-128"/>
                <a:ea typeface="HG丸ｺﾞｼｯｸM-PRO" panose="020F0600000000000000" pitchFamily="50" charset="-128"/>
              </a:rPr>
              <a:t>3. </a:t>
            </a:r>
            <a:r>
              <a:rPr lang="ja-JP" altLang="en-US" dirty="0">
                <a:solidFill>
                  <a:srgbClr val="C00000"/>
                </a:solidFill>
                <a:latin typeface="HG丸ｺﾞｼｯｸM-PRO" panose="020F0600000000000000" pitchFamily="50" charset="-128"/>
                <a:ea typeface="HG丸ｺﾞｼｯｸM-PRO" panose="020F0600000000000000" pitchFamily="50" charset="-128"/>
              </a:rPr>
              <a:t>会場</a:t>
            </a:r>
            <a:r>
              <a:rPr lang="ja-JP" altLang="en-US" dirty="0">
                <a:latin typeface="HG丸ｺﾞｼｯｸM-PRO" panose="020F0600000000000000" pitchFamily="50" charset="-128"/>
                <a:ea typeface="HG丸ｺﾞｼｯｸM-PRO" panose="020F0600000000000000" pitchFamily="50" charset="-128"/>
              </a:rPr>
              <a:t>：オンライン開催 </a:t>
            </a:r>
            <a:r>
              <a:rPr lang="en-US" altLang="ja-JP" dirty="0">
                <a:latin typeface="HG丸ｺﾞｼｯｸM-PRO" panose="020F0600000000000000" pitchFamily="50" charset="-128"/>
                <a:ea typeface="HG丸ｺﾞｼｯｸM-PRO" panose="020F0600000000000000" pitchFamily="50" charset="-128"/>
              </a:rPr>
              <a:t>(Zoom </a:t>
            </a:r>
            <a:r>
              <a:rPr lang="ja-JP" altLang="en-US" dirty="0">
                <a:latin typeface="HG丸ｺﾞｼｯｸM-PRO" panose="020F0600000000000000" pitchFamily="50" charset="-128"/>
                <a:ea typeface="HG丸ｺﾞｼｯｸM-PRO" panose="020F0600000000000000" pitchFamily="50" charset="-128"/>
              </a:rPr>
              <a:t>利用</a:t>
            </a:r>
            <a:r>
              <a:rPr lang="en-US" altLang="ja-JP" dirty="0">
                <a:latin typeface="HG丸ｺﾞｼｯｸM-PRO" panose="020F0600000000000000" pitchFamily="50" charset="-128"/>
                <a:ea typeface="HG丸ｺﾞｼｯｸM-PRO" panose="020F0600000000000000" pitchFamily="50" charset="-128"/>
              </a:rPr>
              <a:t>)</a:t>
            </a:r>
          </a:p>
          <a:p>
            <a:endParaRPr lang="en-US" altLang="ja-JP" dirty="0">
              <a:latin typeface="HG丸ｺﾞｼｯｸM-PRO" panose="020F0600000000000000" pitchFamily="50" charset="-128"/>
              <a:ea typeface="HG丸ｺﾞｼｯｸM-PRO" panose="020F0600000000000000" pitchFamily="50" charset="-128"/>
            </a:endParaRPr>
          </a:p>
          <a:p>
            <a:r>
              <a:rPr lang="en-US" altLang="ja-JP" dirty="0">
                <a:solidFill>
                  <a:srgbClr val="C00000"/>
                </a:solidFill>
                <a:latin typeface="HG丸ｺﾞｼｯｸM-PRO" panose="020F0600000000000000" pitchFamily="50" charset="-128"/>
                <a:ea typeface="HG丸ｺﾞｼｯｸM-PRO" panose="020F0600000000000000" pitchFamily="50" charset="-128"/>
              </a:rPr>
              <a:t>4. </a:t>
            </a:r>
            <a:r>
              <a:rPr lang="ja-JP" altLang="en-US" dirty="0">
                <a:solidFill>
                  <a:srgbClr val="C00000"/>
                </a:solidFill>
                <a:latin typeface="HG丸ｺﾞｼｯｸM-PRO" panose="020F0600000000000000" pitchFamily="50" charset="-128"/>
                <a:ea typeface="HG丸ｺﾞｼｯｸM-PRO" panose="020F0600000000000000" pitchFamily="50" charset="-128"/>
              </a:rPr>
              <a:t>参加費</a:t>
            </a:r>
            <a:r>
              <a:rPr lang="ja-JP" altLang="en-US" dirty="0">
                <a:latin typeface="HG丸ｺﾞｼｯｸM-PRO" panose="020F0600000000000000" pitchFamily="50" charset="-128"/>
                <a:ea typeface="HG丸ｺﾞｼｯｸM-PRO" panose="020F0600000000000000" pitchFamily="50" charset="-128"/>
              </a:rPr>
              <a:t>：無料</a:t>
            </a:r>
          </a:p>
          <a:p>
            <a:endParaRPr lang="en-US" altLang="ja-JP" dirty="0">
              <a:latin typeface="HG丸ｺﾞｼｯｸM-PRO" panose="020F0600000000000000" pitchFamily="50" charset="-128"/>
              <a:ea typeface="HG丸ｺﾞｼｯｸM-PRO" panose="020F0600000000000000" pitchFamily="50" charset="-128"/>
            </a:endParaRPr>
          </a:p>
          <a:p>
            <a:r>
              <a:rPr lang="en-US" altLang="ja-JP" dirty="0">
                <a:solidFill>
                  <a:srgbClr val="C00000"/>
                </a:solidFill>
                <a:latin typeface="HG丸ｺﾞｼｯｸM-PRO" panose="020F0600000000000000" pitchFamily="50" charset="-128"/>
                <a:ea typeface="HG丸ｺﾞｼｯｸM-PRO" panose="020F0600000000000000" pitchFamily="50" charset="-128"/>
              </a:rPr>
              <a:t>5. </a:t>
            </a:r>
            <a:r>
              <a:rPr lang="ja-JP" altLang="en-US" dirty="0">
                <a:solidFill>
                  <a:srgbClr val="C00000"/>
                </a:solidFill>
                <a:latin typeface="HG丸ｺﾞｼｯｸM-PRO" panose="020F0600000000000000" pitchFamily="50" charset="-128"/>
                <a:ea typeface="HG丸ｺﾞｼｯｸM-PRO" panose="020F0600000000000000" pitchFamily="50" charset="-128"/>
              </a:rPr>
              <a:t>発表内容</a:t>
            </a:r>
            <a:r>
              <a:rPr lang="ja-JP" altLang="en-US" dirty="0">
                <a:latin typeface="HG丸ｺﾞｼｯｸM-PRO" panose="020F0600000000000000" pitchFamily="50" charset="-128"/>
                <a:ea typeface="HG丸ｺﾞｼｯｸM-PRO" panose="020F0600000000000000" pitchFamily="50" charset="-128"/>
              </a:rPr>
              <a:t>：構造工学に関する研究・開発や業務等（現在進行中のものも可）</a:t>
            </a:r>
          </a:p>
          <a:p>
            <a:endParaRPr lang="en-US" altLang="ja-JP" dirty="0">
              <a:latin typeface="HG丸ｺﾞｼｯｸM-PRO" panose="020F0600000000000000" pitchFamily="50" charset="-128"/>
              <a:ea typeface="HG丸ｺﾞｼｯｸM-PRO" panose="020F0600000000000000" pitchFamily="50" charset="-128"/>
            </a:endParaRPr>
          </a:p>
          <a:p>
            <a:r>
              <a:rPr lang="en-US" altLang="ja-JP" dirty="0">
                <a:solidFill>
                  <a:srgbClr val="C00000"/>
                </a:solidFill>
                <a:latin typeface="HG丸ｺﾞｼｯｸM-PRO" panose="020F0600000000000000" pitchFamily="50" charset="-128"/>
                <a:ea typeface="HG丸ｺﾞｼｯｸM-PRO" panose="020F0600000000000000" pitchFamily="50" charset="-128"/>
              </a:rPr>
              <a:t>6. </a:t>
            </a:r>
            <a:r>
              <a:rPr lang="ja-JP" altLang="en-US" dirty="0">
                <a:solidFill>
                  <a:srgbClr val="C00000"/>
                </a:solidFill>
                <a:latin typeface="HG丸ｺﾞｼｯｸM-PRO" panose="020F0600000000000000" pitchFamily="50" charset="-128"/>
                <a:ea typeface="HG丸ｺﾞｼｯｸM-PRO" panose="020F0600000000000000" pitchFamily="50" charset="-128"/>
              </a:rPr>
              <a:t>発表資格</a:t>
            </a:r>
            <a:r>
              <a:rPr lang="ja-JP" altLang="en-US" dirty="0">
                <a:latin typeface="HG丸ｺﾞｼｯｸM-PRO" panose="020F0600000000000000" pitchFamily="50" charset="-128"/>
                <a:ea typeface="HG丸ｺﾞｼｯｸM-PRO" panose="020F0600000000000000" pitchFamily="50" charset="-128"/>
              </a:rPr>
              <a:t>：構造工学に関する研究・開発や実務に従事する，</a:t>
            </a:r>
            <a:r>
              <a:rPr lang="en-US" altLang="ja-JP" dirty="0">
                <a:latin typeface="HG丸ｺﾞｼｯｸM-PRO" panose="020F0600000000000000" pitchFamily="50" charset="-128"/>
                <a:ea typeface="HG丸ｺﾞｼｯｸM-PRO" panose="020F0600000000000000" pitchFamily="50" charset="-128"/>
              </a:rPr>
              <a:t>2021 </a:t>
            </a:r>
            <a:r>
              <a:rPr lang="ja-JP" altLang="en-US" dirty="0">
                <a:latin typeface="HG丸ｺﾞｼｯｸM-PRO" panose="020F0600000000000000" pitchFamily="50" charset="-128"/>
                <a:ea typeface="HG丸ｺﾞｼｯｸM-PRO" panose="020F0600000000000000" pitchFamily="50" charset="-128"/>
              </a:rPr>
              <a:t>年 </a:t>
            </a:r>
            <a:r>
              <a:rPr lang="en-US" altLang="ja-JP" dirty="0">
                <a:latin typeface="HG丸ｺﾞｼｯｸM-PRO" panose="020F0600000000000000" pitchFamily="50" charset="-128"/>
                <a:ea typeface="HG丸ｺﾞｼｯｸM-PRO" panose="020F0600000000000000" pitchFamily="50" charset="-128"/>
              </a:rPr>
              <a:t>4 </a:t>
            </a:r>
            <a:r>
              <a:rPr lang="ja-JP" altLang="en-US" dirty="0">
                <a:latin typeface="HG丸ｺﾞｼｯｸM-PRO" panose="020F0600000000000000" pitchFamily="50" charset="-128"/>
                <a:ea typeface="HG丸ｺﾞｼｯｸM-PRO" panose="020F0600000000000000" pitchFamily="50" charset="-128"/>
              </a:rPr>
              <a:t>月 </a:t>
            </a:r>
            <a:r>
              <a:rPr lang="en-US" altLang="ja-JP" dirty="0">
                <a:latin typeface="HG丸ｺﾞｼｯｸM-PRO" panose="020F0600000000000000" pitchFamily="50" charset="-128"/>
                <a:ea typeface="HG丸ｺﾞｼｯｸM-PRO" panose="020F0600000000000000" pitchFamily="50" charset="-128"/>
              </a:rPr>
              <a:t>1 </a:t>
            </a:r>
            <a:r>
              <a:rPr lang="ja-JP" altLang="en-US" dirty="0">
                <a:latin typeface="HG丸ｺﾞｼｯｸM-PRO" panose="020F0600000000000000" pitchFamily="50" charset="-128"/>
                <a:ea typeface="HG丸ｺﾞｼｯｸM-PRO" panose="020F0600000000000000" pitchFamily="50" charset="-128"/>
              </a:rPr>
              <a:t>日</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時点で </a:t>
            </a:r>
            <a:r>
              <a:rPr lang="en-US" altLang="ja-JP" dirty="0">
                <a:latin typeface="HG丸ｺﾞｼｯｸM-PRO" panose="020F0600000000000000" pitchFamily="50" charset="-128"/>
                <a:ea typeface="HG丸ｺﾞｼｯｸM-PRO" panose="020F0600000000000000" pitchFamily="50" charset="-128"/>
              </a:rPr>
              <a:t>40 </a:t>
            </a:r>
            <a:r>
              <a:rPr lang="ja-JP" altLang="en-US" dirty="0">
                <a:latin typeface="HG丸ｺﾞｼｯｸM-PRO" panose="020F0600000000000000" pitchFamily="50" charset="-128"/>
                <a:ea typeface="HG丸ｺﾞｼｯｸM-PRO" panose="020F0600000000000000" pitchFamily="50" charset="-128"/>
              </a:rPr>
              <a:t>歳以下の技術者，研究者，大学教員，および大学生・大学　</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院生（土木学会非会員でも可）</a:t>
            </a:r>
            <a:endParaRPr lang="ja-JP" altLang="en-US" sz="1600" dirty="0">
              <a:latin typeface="HG丸ｺﾞｼｯｸM-PRO" panose="020F0600000000000000" pitchFamily="50" charset="-128"/>
              <a:ea typeface="HG丸ｺﾞｼｯｸM-PRO" panose="020F0600000000000000" pitchFamily="50" charset="-128"/>
            </a:endParaRPr>
          </a:p>
        </p:txBody>
      </p:sp>
      <p:pic>
        <p:nvPicPr>
          <p:cNvPr id="7" name="図 6">
            <a:extLst>
              <a:ext uri="{FF2B5EF4-FFF2-40B4-BE49-F238E27FC236}">
                <a16:creationId xmlns:a16="http://schemas.microsoft.com/office/drawing/2014/main" id="{9A1AC0DB-3887-48B5-B94D-F5937CB0B37A}"/>
              </a:ext>
            </a:extLst>
          </p:cNvPr>
          <p:cNvPicPr>
            <a:picLocks noChangeAspect="1"/>
          </p:cNvPicPr>
          <p:nvPr/>
        </p:nvPicPr>
        <p:blipFill rotWithShape="1">
          <a:blip r:embed="rId2">
            <a:grayscl/>
          </a:blip>
          <a:srcRect t="47280" b="45351"/>
          <a:stretch/>
        </p:blipFill>
        <p:spPr>
          <a:xfrm>
            <a:off x="0" y="6480811"/>
            <a:ext cx="9144000" cy="377189"/>
          </a:xfrm>
          <a:prstGeom prst="rect">
            <a:avLst/>
          </a:prstGeom>
        </p:spPr>
      </p:pic>
      <p:sp>
        <p:nvSpPr>
          <p:cNvPr id="8" name="テキスト ボックス 7">
            <a:extLst>
              <a:ext uri="{FF2B5EF4-FFF2-40B4-BE49-F238E27FC236}">
                <a16:creationId xmlns:a16="http://schemas.microsoft.com/office/drawing/2014/main" id="{038563F4-5FA5-4B29-9052-8506862C051B}"/>
              </a:ext>
            </a:extLst>
          </p:cNvPr>
          <p:cNvSpPr txBox="1"/>
          <p:nvPr/>
        </p:nvSpPr>
        <p:spPr>
          <a:xfrm>
            <a:off x="3888486" y="6519364"/>
            <a:ext cx="5228082" cy="323165"/>
          </a:xfrm>
          <a:prstGeom prst="rect">
            <a:avLst/>
          </a:prstGeom>
          <a:noFill/>
        </p:spPr>
        <p:txBody>
          <a:bodyPr wrap="square" rtlCol="0">
            <a:spAutoFit/>
          </a:bodyPr>
          <a:lstStyle/>
          <a:p>
            <a:r>
              <a:rPr lang="ja-JP" altLang="en-US" sz="1500" b="1" dirty="0">
                <a:solidFill>
                  <a:schemeClr val="bg1"/>
                </a:solidFill>
                <a:latin typeface="HG正楷書体-PRO" panose="03000600000000000000" pitchFamily="66" charset="-128"/>
                <a:ea typeface="HG正楷書体-PRO" panose="03000600000000000000" pitchFamily="66" charset="-128"/>
              </a:rPr>
              <a:t>土木学会　構造工学委員会　若手構造技術者連絡小委員会</a:t>
            </a:r>
          </a:p>
        </p:txBody>
      </p:sp>
    </p:spTree>
    <p:extLst>
      <p:ext uri="{BB962C8B-B14F-4D97-AF65-F5344CB8AC3E}">
        <p14:creationId xmlns:p14="http://schemas.microsoft.com/office/powerpoint/2010/main" val="1521751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01EC091-3288-4C55-B55D-52883B7FB7B7}"/>
              </a:ext>
            </a:extLst>
          </p:cNvPr>
          <p:cNvSpPr txBox="1"/>
          <p:nvPr/>
        </p:nvSpPr>
        <p:spPr>
          <a:xfrm>
            <a:off x="163435" y="1017799"/>
            <a:ext cx="8890987" cy="3754874"/>
          </a:xfrm>
          <a:prstGeom prst="rect">
            <a:avLst/>
          </a:prstGeom>
          <a:noFill/>
        </p:spPr>
        <p:txBody>
          <a:bodyPr wrap="square" rtlCol="0">
            <a:spAutoFit/>
          </a:bodyPr>
          <a:lstStyle/>
          <a:p>
            <a:r>
              <a:rPr lang="en-US" altLang="ja-JP" dirty="0">
                <a:solidFill>
                  <a:srgbClr val="C00000"/>
                </a:solidFill>
                <a:latin typeface="HG丸ｺﾞｼｯｸM-PRO" panose="020F0600000000000000" pitchFamily="50" charset="-128"/>
                <a:ea typeface="HG丸ｺﾞｼｯｸM-PRO" panose="020F0600000000000000" pitchFamily="50" charset="-128"/>
              </a:rPr>
              <a:t>7. </a:t>
            </a:r>
            <a:r>
              <a:rPr lang="ja-JP" altLang="en-US" dirty="0">
                <a:solidFill>
                  <a:srgbClr val="C00000"/>
                </a:solidFill>
                <a:latin typeface="HG丸ｺﾞｼｯｸM-PRO" panose="020F0600000000000000" pitchFamily="50" charset="-128"/>
                <a:ea typeface="HG丸ｺﾞｼｯｸM-PRO" panose="020F0600000000000000" pitchFamily="50" charset="-128"/>
              </a:rPr>
              <a:t>プレゼンテーションへの参加申込</a:t>
            </a:r>
          </a:p>
          <a:p>
            <a:pPr>
              <a:spcBef>
                <a:spcPts val="600"/>
              </a:spcBef>
            </a:pPr>
            <a:r>
              <a:rPr lang="en-US" altLang="ja-JP" dirty="0">
                <a:latin typeface="HG丸ｺﾞｼｯｸM-PRO" panose="020F0600000000000000" pitchFamily="50" charset="-128"/>
                <a:ea typeface="HG丸ｺﾞｼｯｸM-PRO" panose="020F0600000000000000" pitchFamily="50" charset="-128"/>
              </a:rPr>
              <a:t>(1) </a:t>
            </a:r>
            <a:r>
              <a:rPr lang="ja-JP" altLang="en-US" dirty="0">
                <a:latin typeface="HG丸ｺﾞｼｯｸM-PRO" panose="020F0600000000000000" pitchFamily="50" charset="-128"/>
                <a:ea typeface="HG丸ｺﾞｼｯｸM-PRO" panose="020F0600000000000000" pitchFamily="50" charset="-128"/>
              </a:rPr>
              <a:t>申込方法</a:t>
            </a:r>
          </a:p>
          <a:p>
            <a:pPr>
              <a:spcBef>
                <a:spcPts val="600"/>
              </a:spcBef>
            </a:pPr>
            <a:r>
              <a:rPr lang="ja-JP" altLang="en-US" dirty="0">
                <a:latin typeface="HG丸ｺﾞｼｯｸM-PRO" panose="020F0600000000000000" pitchFamily="50" charset="-128"/>
                <a:ea typeface="HG丸ｺﾞｼｯｸM-PRO" panose="020F0600000000000000" pitchFamily="50" charset="-128"/>
              </a:rPr>
              <a:t>　　下記</a:t>
            </a:r>
            <a:r>
              <a:rPr lang="en-US" altLang="ja-JP" dirty="0">
                <a:latin typeface="HG丸ｺﾞｼｯｸM-PRO" panose="020F0600000000000000" pitchFamily="50" charset="-128"/>
                <a:ea typeface="HG丸ｺﾞｼｯｸM-PRO" panose="020F0600000000000000" pitchFamily="50" charset="-128"/>
              </a:rPr>
              <a:t>URL </a:t>
            </a:r>
            <a:r>
              <a:rPr lang="ja-JP" altLang="en-US" dirty="0">
                <a:latin typeface="HG丸ｺﾞｼｯｸM-PRO" panose="020F0600000000000000" pitchFamily="50" charset="-128"/>
                <a:ea typeface="HG丸ｺﾞｼｯｸM-PRO" panose="020F0600000000000000" pitchFamily="50" charset="-128"/>
              </a:rPr>
              <a:t>より発表者などの必要情報を入力し発表のお申込みを行ってください．</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なお，プレゼンテーション用電子データをご投稿いただく必要はありません．</a:t>
            </a:r>
          </a:p>
          <a:p>
            <a:pPr>
              <a:spcBef>
                <a:spcPts val="600"/>
              </a:spcBef>
            </a:pPr>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https://committees.jsce.or.jp/struct09/node/11</a:t>
            </a:r>
          </a:p>
          <a:p>
            <a:pPr>
              <a:spcBef>
                <a:spcPts val="600"/>
              </a:spcBef>
            </a:pPr>
            <a:r>
              <a:rPr lang="en-US" altLang="ja-JP" dirty="0">
                <a:latin typeface="HG丸ｺﾞｼｯｸM-PRO" panose="020F0600000000000000" pitchFamily="50" charset="-128"/>
                <a:ea typeface="HG丸ｺﾞｼｯｸM-PRO" panose="020F0600000000000000" pitchFamily="50" charset="-128"/>
              </a:rPr>
              <a:t>(2) </a:t>
            </a:r>
            <a:r>
              <a:rPr lang="ja-JP" altLang="en-US" dirty="0">
                <a:latin typeface="HG丸ｺﾞｼｯｸM-PRO" panose="020F0600000000000000" pitchFamily="50" charset="-128"/>
                <a:ea typeface="HG丸ｺﾞｼｯｸM-PRO" panose="020F0600000000000000" pitchFamily="50" charset="-128"/>
              </a:rPr>
              <a:t>申込期間</a:t>
            </a:r>
          </a:p>
          <a:p>
            <a:pPr>
              <a:spcBef>
                <a:spcPts val="600"/>
              </a:spcBef>
            </a:pPr>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2021 </a:t>
            </a:r>
            <a:r>
              <a:rPr lang="ja-JP" altLang="en-US" dirty="0">
                <a:latin typeface="HG丸ｺﾞｼｯｸM-PRO" panose="020F0600000000000000" pitchFamily="50" charset="-128"/>
                <a:ea typeface="HG丸ｺﾞｼｯｸM-PRO" panose="020F0600000000000000" pitchFamily="50" charset="-128"/>
              </a:rPr>
              <a:t>年 </a:t>
            </a:r>
            <a:r>
              <a:rPr lang="en-US" altLang="ja-JP" dirty="0">
                <a:latin typeface="HG丸ｺﾞｼｯｸM-PRO" panose="020F0600000000000000" pitchFamily="50" charset="-128"/>
                <a:ea typeface="HG丸ｺﾞｼｯｸM-PRO" panose="020F0600000000000000" pitchFamily="50" charset="-128"/>
              </a:rPr>
              <a:t>8 </a:t>
            </a:r>
            <a:r>
              <a:rPr lang="ja-JP" altLang="en-US" dirty="0">
                <a:latin typeface="HG丸ｺﾞｼｯｸM-PRO" panose="020F0600000000000000" pitchFamily="50" charset="-128"/>
                <a:ea typeface="HG丸ｺﾞｼｯｸM-PRO" panose="020F0600000000000000" pitchFamily="50" charset="-128"/>
              </a:rPr>
              <a:t>月 </a:t>
            </a:r>
            <a:r>
              <a:rPr lang="en-US" altLang="ja-JP" dirty="0">
                <a:latin typeface="HG丸ｺﾞｼｯｸM-PRO" panose="020F0600000000000000" pitchFamily="50" charset="-128"/>
                <a:ea typeface="HG丸ｺﾞｼｯｸM-PRO" panose="020F0600000000000000" pitchFamily="50" charset="-128"/>
              </a:rPr>
              <a:t>2 </a:t>
            </a:r>
            <a:r>
              <a:rPr lang="ja-JP" altLang="en-US" dirty="0">
                <a:latin typeface="HG丸ｺﾞｼｯｸM-PRO" panose="020F0600000000000000" pitchFamily="50" charset="-128"/>
                <a:ea typeface="HG丸ｺﾞｼｯｸM-PRO" panose="020F0600000000000000" pitchFamily="50" charset="-128"/>
              </a:rPr>
              <a:t>日（月）～</a:t>
            </a:r>
            <a:r>
              <a:rPr lang="en-US" altLang="ja-JP" dirty="0">
                <a:latin typeface="HG丸ｺﾞｼｯｸM-PRO" panose="020F0600000000000000" pitchFamily="50" charset="-128"/>
                <a:ea typeface="HG丸ｺﾞｼｯｸM-PRO" panose="020F0600000000000000" pitchFamily="50" charset="-128"/>
              </a:rPr>
              <a:t>2021 </a:t>
            </a:r>
            <a:r>
              <a:rPr lang="ja-JP" altLang="en-US" dirty="0">
                <a:latin typeface="HG丸ｺﾞｼｯｸM-PRO" panose="020F0600000000000000" pitchFamily="50" charset="-128"/>
                <a:ea typeface="HG丸ｺﾞｼｯｸM-PRO" panose="020F0600000000000000" pitchFamily="50" charset="-128"/>
              </a:rPr>
              <a:t>年 </a:t>
            </a:r>
            <a:r>
              <a:rPr lang="en-US" altLang="ja-JP" dirty="0">
                <a:latin typeface="HG丸ｺﾞｼｯｸM-PRO" panose="020F0600000000000000" pitchFamily="50" charset="-128"/>
                <a:ea typeface="HG丸ｺﾞｼｯｸM-PRO" panose="020F0600000000000000" pitchFamily="50" charset="-128"/>
              </a:rPr>
              <a:t>8 </a:t>
            </a:r>
            <a:r>
              <a:rPr lang="ja-JP" altLang="en-US" dirty="0">
                <a:latin typeface="HG丸ｺﾞｼｯｸM-PRO" panose="020F0600000000000000" pitchFamily="50" charset="-128"/>
                <a:ea typeface="HG丸ｺﾞｼｯｸM-PRO" panose="020F0600000000000000" pitchFamily="50" charset="-128"/>
              </a:rPr>
              <a:t>月 </a:t>
            </a:r>
            <a:r>
              <a:rPr lang="en-US" altLang="ja-JP" dirty="0">
                <a:latin typeface="HG丸ｺﾞｼｯｸM-PRO" panose="020F0600000000000000" pitchFamily="50" charset="-128"/>
                <a:ea typeface="HG丸ｺﾞｼｯｸM-PRO" panose="020F0600000000000000" pitchFamily="50" charset="-128"/>
              </a:rPr>
              <a:t>31 </a:t>
            </a:r>
            <a:r>
              <a:rPr lang="ja-JP" altLang="en-US" dirty="0">
                <a:latin typeface="HG丸ｺﾞｼｯｸM-PRO" panose="020F0600000000000000" pitchFamily="50" charset="-128"/>
                <a:ea typeface="HG丸ｺﾞｼｯｸM-PRO" panose="020F0600000000000000" pitchFamily="50" charset="-128"/>
              </a:rPr>
              <a:t>日（火）</a:t>
            </a:r>
          </a:p>
          <a:p>
            <a:pPr>
              <a:spcBef>
                <a:spcPts val="600"/>
              </a:spcBef>
            </a:pPr>
            <a:r>
              <a:rPr lang="en-US" altLang="ja-JP" dirty="0">
                <a:latin typeface="HG丸ｺﾞｼｯｸM-PRO" panose="020F0600000000000000" pitchFamily="50" charset="-128"/>
                <a:ea typeface="HG丸ｺﾞｼｯｸM-PRO" panose="020F0600000000000000" pitchFamily="50" charset="-128"/>
              </a:rPr>
              <a:t>(3) </a:t>
            </a:r>
            <a:r>
              <a:rPr lang="ja-JP" altLang="en-US" dirty="0">
                <a:latin typeface="HG丸ｺﾞｼｯｸM-PRO" panose="020F0600000000000000" pitchFamily="50" charset="-128"/>
                <a:ea typeface="HG丸ｺﾞｼｯｸM-PRO" panose="020F0600000000000000" pitchFamily="50" charset="-128"/>
              </a:rPr>
              <a:t>採否</a:t>
            </a:r>
          </a:p>
          <a:p>
            <a:pPr>
              <a:spcBef>
                <a:spcPts val="600"/>
              </a:spcBef>
            </a:pPr>
            <a:r>
              <a:rPr lang="ja-JP" altLang="en-US" dirty="0">
                <a:latin typeface="HG丸ｺﾞｼｯｸM-PRO" panose="020F0600000000000000" pitchFamily="50" charset="-128"/>
                <a:ea typeface="HG丸ｺﾞｼｯｸM-PRO" panose="020F0600000000000000" pitchFamily="50" charset="-128"/>
              </a:rPr>
              <a:t>　　採否は若手構造技術者連絡小委員会にご一任ください．</a:t>
            </a:r>
            <a:endParaRPr lang="en-US" altLang="ja-JP" dirty="0">
              <a:latin typeface="HG丸ｺﾞｼｯｸM-PRO" panose="020F0600000000000000" pitchFamily="50" charset="-128"/>
              <a:ea typeface="HG丸ｺﾞｼｯｸM-PRO" panose="020F0600000000000000" pitchFamily="50" charset="-128"/>
            </a:endParaRPr>
          </a:p>
          <a:p>
            <a:pPr>
              <a:spcBef>
                <a:spcPts val="600"/>
              </a:spcBef>
            </a:pPr>
            <a:r>
              <a:rPr lang="ja-JP" altLang="en-US" dirty="0">
                <a:latin typeface="HG丸ｺﾞｼｯｸM-PRO" panose="020F0600000000000000" pitchFamily="50" charset="-128"/>
                <a:ea typeface="HG丸ｺﾞｼｯｸM-PRO" panose="020F0600000000000000" pitchFamily="50" charset="-128"/>
              </a:rPr>
              <a:t>　　なお，参加申込者が予定件数を超過した場合は先着順とさせていただきます．</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あらかじめご了承ください．</a:t>
            </a:r>
            <a:endParaRPr lang="ja-JP" altLang="en-US" sz="1600" dirty="0">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923E94B7-342B-442D-A76D-24DBBC1EAF80}"/>
              </a:ext>
            </a:extLst>
          </p:cNvPr>
          <p:cNvPicPr>
            <a:picLocks noChangeAspect="1"/>
          </p:cNvPicPr>
          <p:nvPr/>
        </p:nvPicPr>
        <p:blipFill rotWithShape="1">
          <a:blip r:embed="rId2">
            <a:grayscl/>
          </a:blip>
          <a:srcRect t="21450" b="62874"/>
          <a:stretch/>
        </p:blipFill>
        <p:spPr>
          <a:xfrm>
            <a:off x="0" y="0"/>
            <a:ext cx="9144000" cy="802386"/>
          </a:xfrm>
          <a:prstGeom prst="rect">
            <a:avLst/>
          </a:prstGeom>
        </p:spPr>
      </p:pic>
      <p:sp>
        <p:nvSpPr>
          <p:cNvPr id="10" name="テキスト ボックス 9">
            <a:extLst>
              <a:ext uri="{FF2B5EF4-FFF2-40B4-BE49-F238E27FC236}">
                <a16:creationId xmlns:a16="http://schemas.microsoft.com/office/drawing/2014/main" id="{6150F6F8-A790-46D3-9CDC-0AA7C062BC88}"/>
              </a:ext>
            </a:extLst>
          </p:cNvPr>
          <p:cNvSpPr txBox="1"/>
          <p:nvPr/>
        </p:nvSpPr>
        <p:spPr>
          <a:xfrm>
            <a:off x="1536192" y="116667"/>
            <a:ext cx="6741414" cy="461665"/>
          </a:xfrm>
          <a:prstGeom prst="rect">
            <a:avLst/>
          </a:prstGeom>
          <a:noFill/>
        </p:spPr>
        <p:txBody>
          <a:bodyPr wrap="square" rtlCol="0">
            <a:spAutoFit/>
          </a:bodyPr>
          <a:lstStyle/>
          <a:p>
            <a:pPr algn="ctr"/>
            <a:r>
              <a:rPr lang="ja-JP" altLang="en-US" sz="2400" b="1" dirty="0">
                <a:solidFill>
                  <a:schemeClr val="bg1"/>
                </a:solidFill>
                <a:latin typeface="HG正楷書体-PRO" panose="03000600000000000000" pitchFamily="66" charset="-128"/>
                <a:ea typeface="HG正楷書体-PRO" panose="03000600000000000000" pitchFamily="66" charset="-128"/>
              </a:rPr>
              <a:t>次世代構造技術者の </a:t>
            </a:r>
            <a:r>
              <a:rPr lang="en-US" altLang="ja-JP" sz="2400" b="1" dirty="0">
                <a:solidFill>
                  <a:srgbClr val="C00000"/>
                </a:solidFill>
                <a:latin typeface="HG正楷書体-PRO" panose="03000600000000000000" pitchFamily="66" charset="-128"/>
                <a:ea typeface="HG正楷書体-PRO" panose="03000600000000000000" pitchFamily="66" charset="-128"/>
              </a:rPr>
              <a:t>W</a:t>
            </a:r>
            <a:r>
              <a:rPr lang="en-US" altLang="ja-JP" sz="2400" b="1" dirty="0">
                <a:solidFill>
                  <a:schemeClr val="bg1"/>
                </a:solidFill>
                <a:latin typeface="HG正楷書体-PRO" panose="03000600000000000000" pitchFamily="66" charset="-128"/>
                <a:ea typeface="HG正楷書体-PRO" panose="03000600000000000000" pitchFamily="66" charset="-128"/>
              </a:rPr>
              <a:t>ork in Progress 2021</a:t>
            </a:r>
            <a:endParaRPr lang="ja-JP" altLang="en-US" sz="2400" b="1" dirty="0">
              <a:solidFill>
                <a:schemeClr val="bg1"/>
              </a:solidFill>
              <a:latin typeface="HG正楷書体-PRO" panose="03000600000000000000" pitchFamily="66" charset="-128"/>
              <a:ea typeface="HG正楷書体-PRO" panose="03000600000000000000" pitchFamily="66" charset="-128"/>
            </a:endParaRPr>
          </a:p>
        </p:txBody>
      </p:sp>
      <p:pic>
        <p:nvPicPr>
          <p:cNvPr id="11" name="図 10">
            <a:extLst>
              <a:ext uri="{FF2B5EF4-FFF2-40B4-BE49-F238E27FC236}">
                <a16:creationId xmlns:a16="http://schemas.microsoft.com/office/drawing/2014/main" id="{C2168137-A41B-4968-8F5C-FE433BA04A3B}"/>
              </a:ext>
            </a:extLst>
          </p:cNvPr>
          <p:cNvPicPr>
            <a:picLocks noChangeAspect="1"/>
          </p:cNvPicPr>
          <p:nvPr/>
        </p:nvPicPr>
        <p:blipFill rotWithShape="1">
          <a:blip r:embed="rId2">
            <a:grayscl/>
          </a:blip>
          <a:srcRect t="47280" b="45351"/>
          <a:stretch/>
        </p:blipFill>
        <p:spPr>
          <a:xfrm>
            <a:off x="0" y="6480811"/>
            <a:ext cx="9144000" cy="377189"/>
          </a:xfrm>
          <a:prstGeom prst="rect">
            <a:avLst/>
          </a:prstGeom>
        </p:spPr>
      </p:pic>
      <p:sp>
        <p:nvSpPr>
          <p:cNvPr id="12" name="テキスト ボックス 11">
            <a:extLst>
              <a:ext uri="{FF2B5EF4-FFF2-40B4-BE49-F238E27FC236}">
                <a16:creationId xmlns:a16="http://schemas.microsoft.com/office/drawing/2014/main" id="{1DE825F4-7593-4C78-90EC-422D81330108}"/>
              </a:ext>
            </a:extLst>
          </p:cNvPr>
          <p:cNvSpPr txBox="1"/>
          <p:nvPr/>
        </p:nvSpPr>
        <p:spPr>
          <a:xfrm>
            <a:off x="3888486" y="6519364"/>
            <a:ext cx="5228082" cy="323165"/>
          </a:xfrm>
          <a:prstGeom prst="rect">
            <a:avLst/>
          </a:prstGeom>
          <a:noFill/>
        </p:spPr>
        <p:txBody>
          <a:bodyPr wrap="square" rtlCol="0">
            <a:spAutoFit/>
          </a:bodyPr>
          <a:lstStyle/>
          <a:p>
            <a:r>
              <a:rPr lang="ja-JP" altLang="en-US" sz="1500" b="1" dirty="0">
                <a:solidFill>
                  <a:schemeClr val="bg1"/>
                </a:solidFill>
                <a:latin typeface="HG正楷書体-PRO" panose="03000600000000000000" pitchFamily="66" charset="-128"/>
                <a:ea typeface="HG正楷書体-PRO" panose="03000600000000000000" pitchFamily="66" charset="-128"/>
              </a:rPr>
              <a:t>土木学会　構造工学委員会　若手構造技術者連絡小委員会</a:t>
            </a:r>
          </a:p>
        </p:txBody>
      </p:sp>
    </p:spTree>
    <p:extLst>
      <p:ext uri="{BB962C8B-B14F-4D97-AF65-F5344CB8AC3E}">
        <p14:creationId xmlns:p14="http://schemas.microsoft.com/office/powerpoint/2010/main" val="1302294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01EC091-3288-4C55-B55D-52883B7FB7B7}"/>
              </a:ext>
            </a:extLst>
          </p:cNvPr>
          <p:cNvSpPr txBox="1"/>
          <p:nvPr/>
        </p:nvSpPr>
        <p:spPr>
          <a:xfrm>
            <a:off x="90995" y="1061097"/>
            <a:ext cx="8919839" cy="4624343"/>
          </a:xfrm>
          <a:prstGeom prst="rect">
            <a:avLst/>
          </a:prstGeom>
          <a:noFill/>
        </p:spPr>
        <p:txBody>
          <a:bodyPr wrap="square" rtlCol="0">
            <a:spAutoFit/>
          </a:bodyPr>
          <a:lstStyle/>
          <a:p>
            <a:r>
              <a:rPr lang="en-US" altLang="ja-JP" dirty="0">
                <a:solidFill>
                  <a:srgbClr val="C00000"/>
                </a:solidFill>
                <a:latin typeface="HG丸ｺﾞｼｯｸM-PRO" panose="020F0600000000000000" pitchFamily="50" charset="-128"/>
                <a:ea typeface="HG丸ｺﾞｼｯｸM-PRO" panose="020F0600000000000000" pitchFamily="50" charset="-128"/>
              </a:rPr>
              <a:t>8. </a:t>
            </a:r>
            <a:r>
              <a:rPr lang="ja-JP" altLang="en-US" dirty="0">
                <a:solidFill>
                  <a:srgbClr val="C00000"/>
                </a:solidFill>
                <a:latin typeface="HG丸ｺﾞｼｯｸM-PRO" panose="020F0600000000000000" pitchFamily="50" charset="-128"/>
                <a:ea typeface="HG丸ｺﾞｼｯｸM-PRO" panose="020F0600000000000000" pitchFamily="50" charset="-128"/>
              </a:rPr>
              <a:t>プレゼンテーション</a:t>
            </a:r>
          </a:p>
          <a:p>
            <a:pPr>
              <a:spcBef>
                <a:spcPts val="600"/>
              </a:spcBef>
            </a:pPr>
            <a:r>
              <a:rPr lang="en-US" altLang="ja-JP" dirty="0">
                <a:latin typeface="HG丸ｺﾞｼｯｸM-PRO" panose="020F0600000000000000" pitchFamily="50" charset="-128"/>
                <a:ea typeface="HG丸ｺﾞｼｯｸM-PRO" panose="020F0600000000000000" pitchFamily="50" charset="-128"/>
              </a:rPr>
              <a:t>(1) </a:t>
            </a:r>
            <a:r>
              <a:rPr lang="ja-JP" altLang="en-US" dirty="0">
                <a:latin typeface="HG丸ｺﾞｼｯｸM-PRO" panose="020F0600000000000000" pitchFamily="50" charset="-128"/>
                <a:ea typeface="HG丸ｺﾞｼｯｸM-PRO" panose="020F0600000000000000" pitchFamily="50" charset="-128"/>
              </a:rPr>
              <a:t>日時：</a:t>
            </a:r>
            <a:r>
              <a:rPr lang="en-US" altLang="ja-JP" dirty="0">
                <a:latin typeface="HG丸ｺﾞｼｯｸM-PRO" panose="020F0600000000000000" pitchFamily="50" charset="-128"/>
                <a:ea typeface="HG丸ｺﾞｼｯｸM-PRO" panose="020F0600000000000000" pitchFamily="50" charset="-128"/>
              </a:rPr>
              <a:t>2021</a:t>
            </a:r>
            <a:r>
              <a:rPr lang="ja-JP" altLang="en-US" dirty="0">
                <a:latin typeface="HG丸ｺﾞｼｯｸM-PRO" panose="020F0600000000000000" pitchFamily="50" charset="-128"/>
                <a:ea typeface="HG丸ｺﾞｼｯｸM-PRO" panose="020F0600000000000000" pitchFamily="50" charset="-128"/>
              </a:rPr>
              <a:t>年</a:t>
            </a:r>
            <a:r>
              <a:rPr lang="en-US" altLang="ja-JP" dirty="0">
                <a:latin typeface="HG丸ｺﾞｼｯｸM-PRO" panose="020F0600000000000000" pitchFamily="50" charset="-128"/>
                <a:ea typeface="HG丸ｺﾞｼｯｸM-PRO" panose="020F0600000000000000" pitchFamily="50" charset="-128"/>
              </a:rPr>
              <a:t>9</a:t>
            </a:r>
            <a:r>
              <a:rPr lang="ja-JP" altLang="en-US" dirty="0">
                <a:latin typeface="HG丸ｺﾞｼｯｸM-PRO" panose="020F0600000000000000" pitchFamily="50" charset="-128"/>
                <a:ea typeface="HG丸ｺﾞｼｯｸM-PRO" panose="020F0600000000000000" pitchFamily="50" charset="-128"/>
              </a:rPr>
              <a:t>月</a:t>
            </a:r>
            <a:r>
              <a:rPr lang="en-US" altLang="ja-JP" dirty="0">
                <a:latin typeface="HG丸ｺﾞｼｯｸM-PRO" panose="020F0600000000000000" pitchFamily="50" charset="-128"/>
                <a:ea typeface="HG丸ｺﾞｼｯｸM-PRO" panose="020F0600000000000000" pitchFamily="50" charset="-128"/>
              </a:rPr>
              <a:t>29</a:t>
            </a:r>
            <a:r>
              <a:rPr lang="ja-JP" altLang="en-US" dirty="0">
                <a:latin typeface="HG丸ｺﾞｼｯｸM-PRO" panose="020F0600000000000000" pitchFamily="50" charset="-128"/>
                <a:ea typeface="HG丸ｺﾞｼｯｸM-PRO" panose="020F0600000000000000" pitchFamily="50" charset="-128"/>
              </a:rPr>
              <a:t>日（水），</a:t>
            </a:r>
            <a:r>
              <a:rPr lang="en-US" altLang="ja-JP" strike="sngStrike" dirty="0">
                <a:solidFill>
                  <a:srgbClr val="C00000"/>
                </a:solidFill>
                <a:latin typeface="HG丸ｺﾞｼｯｸM-PRO" panose="020F0600000000000000" pitchFamily="50" charset="-128"/>
                <a:ea typeface="HG丸ｺﾞｼｯｸM-PRO" panose="020F0600000000000000" pitchFamily="50" charset="-128"/>
              </a:rPr>
              <a:t>14:00-17:00</a:t>
            </a:r>
            <a:r>
              <a:rPr lang="en-US" altLang="ja-JP" dirty="0">
                <a:solidFill>
                  <a:srgbClr val="C00000"/>
                </a:solidFill>
                <a:latin typeface="HG丸ｺﾞｼｯｸM-PRO" panose="020F0600000000000000" pitchFamily="50" charset="-128"/>
                <a:ea typeface="HG丸ｺﾞｼｯｸM-PRO" panose="020F0600000000000000" pitchFamily="50" charset="-128"/>
              </a:rPr>
              <a:t> 13:00-17:10</a:t>
            </a:r>
          </a:p>
          <a:p>
            <a:pPr>
              <a:spcBef>
                <a:spcPts val="600"/>
              </a:spcBef>
            </a:pPr>
            <a:r>
              <a:rPr lang="en-US" altLang="ja-JP" dirty="0">
                <a:latin typeface="HG丸ｺﾞｼｯｸM-PRO" panose="020F0600000000000000" pitchFamily="50" charset="-128"/>
                <a:ea typeface="HG丸ｺﾞｼｯｸM-PRO" panose="020F0600000000000000" pitchFamily="50" charset="-128"/>
              </a:rPr>
              <a:t>(2) </a:t>
            </a:r>
            <a:r>
              <a:rPr lang="ja-JP" altLang="en-US" dirty="0">
                <a:latin typeface="HG丸ｺﾞｼｯｸM-PRO" panose="020F0600000000000000" pitchFamily="50" charset="-128"/>
                <a:ea typeface="HG丸ｺﾞｼｯｸM-PRO" panose="020F0600000000000000" pitchFamily="50" charset="-128"/>
              </a:rPr>
              <a:t>タイムスケジュール：</a:t>
            </a:r>
            <a:endParaRPr lang="en-US" altLang="ja-JP" dirty="0">
              <a:latin typeface="HG丸ｺﾞｼｯｸM-PRO" panose="020F0600000000000000" pitchFamily="50" charset="-128"/>
              <a:ea typeface="HG丸ｺﾞｼｯｸM-PRO" panose="020F0600000000000000" pitchFamily="50" charset="-128"/>
            </a:endParaRPr>
          </a:p>
          <a:p>
            <a:pPr>
              <a:spcBef>
                <a:spcPts val="450"/>
              </a:spcBef>
            </a:pPr>
            <a:r>
              <a:rPr lang="ja-JP" altLang="en-US" dirty="0">
                <a:latin typeface="HG丸ｺﾞｼｯｸM-PRO" panose="020F0600000000000000" pitchFamily="50" charset="-128"/>
                <a:ea typeface="HG丸ｺﾞｼｯｸM-PRO" panose="020F0600000000000000" pitchFamily="50" charset="-128"/>
              </a:rPr>
              <a:t>　　１つの会場で開催します．発表時間は </a:t>
            </a:r>
            <a:r>
              <a:rPr lang="en-US" altLang="ja-JP" dirty="0">
                <a:latin typeface="HG丸ｺﾞｼｯｸM-PRO" panose="020F0600000000000000" pitchFamily="50" charset="-128"/>
                <a:ea typeface="HG丸ｺﾞｼｯｸM-PRO" panose="020F0600000000000000" pitchFamily="50" charset="-128"/>
              </a:rPr>
              <a:t>5 </a:t>
            </a:r>
            <a:r>
              <a:rPr lang="ja-JP" altLang="en-US" dirty="0">
                <a:latin typeface="HG丸ｺﾞｼｯｸM-PRO" panose="020F0600000000000000" pitchFamily="50" charset="-128"/>
                <a:ea typeface="HG丸ｺﾞｼｯｸM-PRO" panose="020F0600000000000000" pitchFamily="50" charset="-128"/>
              </a:rPr>
              <a:t>分程度とし，適宜セッション割を</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させて頂きます．</a:t>
            </a:r>
          </a:p>
          <a:p>
            <a:pPr>
              <a:spcBef>
                <a:spcPts val="600"/>
              </a:spcBef>
            </a:pPr>
            <a:r>
              <a:rPr lang="en-US" altLang="ja-JP" dirty="0">
                <a:latin typeface="HG丸ｺﾞｼｯｸM-PRO" panose="020F0600000000000000" pitchFamily="50" charset="-128"/>
                <a:ea typeface="HG丸ｺﾞｼｯｸM-PRO" panose="020F0600000000000000" pitchFamily="50" charset="-128"/>
              </a:rPr>
              <a:t>(3) </a:t>
            </a:r>
            <a:r>
              <a:rPr lang="ja-JP" altLang="en-US" dirty="0">
                <a:latin typeface="HG丸ｺﾞｼｯｸM-PRO" panose="020F0600000000000000" pitchFamily="50" charset="-128"/>
                <a:ea typeface="HG丸ｺﾞｼｯｸM-PRO" panose="020F0600000000000000" pitchFamily="50" charset="-128"/>
              </a:rPr>
              <a:t>進行方法：</a:t>
            </a:r>
            <a:endParaRPr lang="en-US" altLang="ja-JP" dirty="0">
              <a:latin typeface="HG丸ｺﾞｼｯｸM-PRO" panose="020F0600000000000000" pitchFamily="50" charset="-128"/>
              <a:ea typeface="HG丸ｺﾞｼｯｸM-PRO" panose="020F0600000000000000" pitchFamily="50" charset="-128"/>
            </a:endParaRPr>
          </a:p>
          <a:p>
            <a:pPr>
              <a:spcBef>
                <a:spcPts val="450"/>
              </a:spcBef>
            </a:pPr>
            <a:r>
              <a:rPr lang="ja-JP" altLang="en-US" dirty="0">
                <a:latin typeface="HG丸ｺﾞｼｯｸM-PRO" panose="020F0600000000000000" pitchFamily="50" charset="-128"/>
                <a:ea typeface="HG丸ｺﾞｼｯｸM-PRO" panose="020F0600000000000000" pitchFamily="50" charset="-128"/>
              </a:rPr>
              <a:t>　　オンラインにてプログラムに従って進行します．質疑応答の時間も設けます．</a:t>
            </a:r>
          </a:p>
          <a:p>
            <a:pPr>
              <a:spcBef>
                <a:spcPts val="600"/>
              </a:spcBef>
            </a:pPr>
            <a:r>
              <a:rPr lang="en-US" altLang="ja-JP" dirty="0">
                <a:latin typeface="HG丸ｺﾞｼｯｸM-PRO" panose="020F0600000000000000" pitchFamily="50" charset="-128"/>
                <a:ea typeface="HG丸ｺﾞｼｯｸM-PRO" panose="020F0600000000000000" pitchFamily="50" charset="-128"/>
              </a:rPr>
              <a:t>(4) </a:t>
            </a:r>
            <a:r>
              <a:rPr lang="ja-JP" altLang="en-US" dirty="0">
                <a:latin typeface="HG丸ｺﾞｼｯｸM-PRO" panose="020F0600000000000000" pitchFamily="50" charset="-128"/>
                <a:ea typeface="HG丸ｺﾞｼｯｸM-PRO" panose="020F0600000000000000" pitchFamily="50" charset="-128"/>
              </a:rPr>
              <a:t>優秀なプレゼンテーションへの表彰：</a:t>
            </a:r>
            <a:endParaRPr lang="en-US" altLang="ja-JP" dirty="0">
              <a:latin typeface="HG丸ｺﾞｼｯｸM-PRO" panose="020F0600000000000000" pitchFamily="50" charset="-128"/>
              <a:ea typeface="HG丸ｺﾞｼｯｸM-PRO" panose="020F0600000000000000" pitchFamily="50" charset="-128"/>
            </a:endParaRPr>
          </a:p>
          <a:p>
            <a:pPr>
              <a:spcBef>
                <a:spcPts val="450"/>
              </a:spcBef>
            </a:pPr>
            <a:r>
              <a:rPr lang="ja-JP" altLang="en-US" dirty="0">
                <a:latin typeface="HG丸ｺﾞｼｯｸM-PRO" panose="020F0600000000000000" pitchFamily="50" charset="-128"/>
                <a:ea typeface="HG丸ｺﾞｼｯｸM-PRO" panose="020F0600000000000000" pitchFamily="50" charset="-128"/>
              </a:rPr>
              <a:t>　　構造工学分野の専門家の審査により，最も印象に残ったプレゼンテーション</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を </a:t>
            </a:r>
            <a:r>
              <a:rPr lang="en-US" altLang="ja-JP" dirty="0">
                <a:solidFill>
                  <a:srgbClr val="C00000"/>
                </a:solidFill>
                <a:latin typeface="HG丸ｺﾞｼｯｸM-PRO" panose="020F0600000000000000" pitchFamily="50" charset="-128"/>
                <a:ea typeface="HG丸ｺﾞｼｯｸM-PRO" panose="020F0600000000000000" pitchFamily="50" charset="-128"/>
              </a:rPr>
              <a:t>MIP</a:t>
            </a:r>
            <a:r>
              <a:rPr lang="ja-JP" altLang="en-US" dirty="0">
                <a:solidFill>
                  <a:srgbClr val="C00000"/>
                </a:solidFill>
                <a:latin typeface="HG丸ｺﾞｼｯｸM-PRO" panose="020F0600000000000000" pitchFamily="50" charset="-128"/>
                <a:ea typeface="HG丸ｺﾞｼｯｸM-PRO" panose="020F0600000000000000" pitchFamily="50" charset="-128"/>
              </a:rPr>
              <a:t>（</a:t>
            </a:r>
            <a:r>
              <a:rPr lang="en-US" altLang="ja-JP" dirty="0">
                <a:solidFill>
                  <a:srgbClr val="C00000"/>
                </a:solidFill>
                <a:latin typeface="HG丸ｺﾞｼｯｸM-PRO" panose="020F0600000000000000" pitchFamily="50" charset="-128"/>
                <a:ea typeface="HG丸ｺﾞｼｯｸM-PRO" panose="020F0600000000000000" pitchFamily="50" charset="-128"/>
              </a:rPr>
              <a:t>Most Impressive Presentation</a:t>
            </a:r>
            <a:r>
              <a:rPr lang="ja-JP" altLang="en-US" dirty="0">
                <a:solidFill>
                  <a:srgbClr val="C00000"/>
                </a:solidFill>
                <a:latin typeface="HG丸ｺﾞｼｯｸM-PRO" panose="020F0600000000000000" pitchFamily="50" charset="-128"/>
                <a:ea typeface="HG丸ｺﾞｼｯｸM-PRO" panose="020F0600000000000000" pitchFamily="50" charset="-128"/>
              </a:rPr>
              <a:t>）賞</a:t>
            </a:r>
            <a:r>
              <a:rPr lang="ja-JP" altLang="en-US" dirty="0">
                <a:latin typeface="HG丸ｺﾞｼｯｸM-PRO" panose="020F0600000000000000" pitchFamily="50" charset="-128"/>
                <a:ea typeface="HG丸ｺﾞｼｯｸM-PRO" panose="020F0600000000000000" pitchFamily="50" charset="-128"/>
              </a:rPr>
              <a:t>として表彰します．</a:t>
            </a:r>
            <a:endParaRPr lang="en-US" altLang="ja-JP" dirty="0">
              <a:latin typeface="HG丸ｺﾞｼｯｸM-PRO" panose="020F0600000000000000" pitchFamily="50" charset="-128"/>
              <a:ea typeface="HG丸ｺﾞｼｯｸM-PRO" panose="020F0600000000000000" pitchFamily="50" charset="-128"/>
            </a:endParaRPr>
          </a:p>
          <a:p>
            <a:pPr>
              <a:spcBef>
                <a:spcPts val="600"/>
              </a:spcBef>
            </a:pPr>
            <a:r>
              <a:rPr lang="ja-JP" altLang="en-US" dirty="0">
                <a:latin typeface="HG丸ｺﾞｼｯｸM-PRO" panose="020F0600000000000000" pitchFamily="50" charset="-128"/>
                <a:ea typeface="HG丸ｺﾞｼｯｸM-PRO" panose="020F0600000000000000" pitchFamily="50" charset="-128"/>
              </a:rPr>
              <a:t>　　また，聴講者のみなさまからも投票頂き，評価の高いプレゼンテーションを</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lang="ja-JP" altLang="en-US" dirty="0">
                <a:solidFill>
                  <a:srgbClr val="C00000"/>
                </a:solidFill>
                <a:latin typeface="HG丸ｺﾞｼｯｸM-PRO" panose="020F0600000000000000" pitchFamily="50" charset="-128"/>
                <a:ea typeface="HG丸ｺﾞｼｯｸM-PRO" panose="020F0600000000000000" pitchFamily="50" charset="-128"/>
              </a:rPr>
              <a:t>参加者特別賞</a:t>
            </a:r>
            <a:r>
              <a:rPr lang="ja-JP" altLang="en-US" dirty="0">
                <a:latin typeface="HG丸ｺﾞｼｯｸM-PRO" panose="020F0600000000000000" pitchFamily="50" charset="-128"/>
                <a:ea typeface="HG丸ｺﾞｼｯｸM-PRO" panose="020F0600000000000000" pitchFamily="50" charset="-128"/>
              </a:rPr>
              <a:t>として表彰します．</a:t>
            </a:r>
            <a:endParaRPr lang="en-US" altLang="ja-JP" dirty="0">
              <a:latin typeface="HG丸ｺﾞｼｯｸM-PRO" panose="020F0600000000000000" pitchFamily="50" charset="-128"/>
              <a:ea typeface="HG丸ｺﾞｼｯｸM-PRO" panose="020F0600000000000000" pitchFamily="50" charset="-128"/>
            </a:endParaRPr>
          </a:p>
          <a:p>
            <a:pPr>
              <a:spcBef>
                <a:spcPts val="600"/>
              </a:spcBef>
            </a:pPr>
            <a:r>
              <a:rPr lang="ja-JP" altLang="en-US" dirty="0">
                <a:latin typeface="HG丸ｺﾞｼｯｸM-PRO" panose="020F0600000000000000" pitchFamily="50" charset="-128"/>
                <a:ea typeface="HG丸ｺﾞｼｯｸM-PRO" panose="020F0600000000000000" pitchFamily="50" charset="-128"/>
              </a:rPr>
              <a:t>　　なお，受賞された方には，構造工学委員会主催の若手構造工学セミナー（仮）</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での発表を打診させて頂くことがあります．その際にはご講演頂けると幸いです．</a:t>
            </a:r>
          </a:p>
        </p:txBody>
      </p:sp>
      <p:pic>
        <p:nvPicPr>
          <p:cNvPr id="9" name="図 8">
            <a:extLst>
              <a:ext uri="{FF2B5EF4-FFF2-40B4-BE49-F238E27FC236}">
                <a16:creationId xmlns:a16="http://schemas.microsoft.com/office/drawing/2014/main" id="{C09158EB-903D-428A-9A6D-BD6A36DACA54}"/>
              </a:ext>
            </a:extLst>
          </p:cNvPr>
          <p:cNvPicPr>
            <a:picLocks noChangeAspect="1"/>
          </p:cNvPicPr>
          <p:nvPr/>
        </p:nvPicPr>
        <p:blipFill rotWithShape="1">
          <a:blip r:embed="rId2">
            <a:grayscl/>
          </a:blip>
          <a:srcRect t="21450" b="62874"/>
          <a:stretch/>
        </p:blipFill>
        <p:spPr>
          <a:xfrm>
            <a:off x="0" y="0"/>
            <a:ext cx="9144000" cy="802386"/>
          </a:xfrm>
          <a:prstGeom prst="rect">
            <a:avLst/>
          </a:prstGeom>
        </p:spPr>
      </p:pic>
      <p:sp>
        <p:nvSpPr>
          <p:cNvPr id="10" name="テキスト ボックス 9">
            <a:extLst>
              <a:ext uri="{FF2B5EF4-FFF2-40B4-BE49-F238E27FC236}">
                <a16:creationId xmlns:a16="http://schemas.microsoft.com/office/drawing/2014/main" id="{77783D7D-F869-4957-BD05-66C4921E76AB}"/>
              </a:ext>
            </a:extLst>
          </p:cNvPr>
          <p:cNvSpPr txBox="1"/>
          <p:nvPr/>
        </p:nvSpPr>
        <p:spPr>
          <a:xfrm>
            <a:off x="1536192" y="116667"/>
            <a:ext cx="6741414" cy="461665"/>
          </a:xfrm>
          <a:prstGeom prst="rect">
            <a:avLst/>
          </a:prstGeom>
          <a:noFill/>
        </p:spPr>
        <p:txBody>
          <a:bodyPr wrap="square" rtlCol="0">
            <a:spAutoFit/>
          </a:bodyPr>
          <a:lstStyle/>
          <a:p>
            <a:pPr algn="ctr"/>
            <a:r>
              <a:rPr lang="ja-JP" altLang="en-US" sz="2400" b="1" dirty="0">
                <a:solidFill>
                  <a:schemeClr val="bg1"/>
                </a:solidFill>
                <a:latin typeface="HG正楷書体-PRO" panose="03000600000000000000" pitchFamily="66" charset="-128"/>
                <a:ea typeface="HG正楷書体-PRO" panose="03000600000000000000" pitchFamily="66" charset="-128"/>
              </a:rPr>
              <a:t>次世代構造技術者の </a:t>
            </a:r>
            <a:r>
              <a:rPr lang="en-US" altLang="ja-JP" sz="2400" b="1" dirty="0">
                <a:solidFill>
                  <a:srgbClr val="C00000"/>
                </a:solidFill>
                <a:latin typeface="HG正楷書体-PRO" panose="03000600000000000000" pitchFamily="66" charset="-128"/>
                <a:ea typeface="HG正楷書体-PRO" panose="03000600000000000000" pitchFamily="66" charset="-128"/>
              </a:rPr>
              <a:t>W</a:t>
            </a:r>
            <a:r>
              <a:rPr lang="en-US" altLang="ja-JP" sz="2400" b="1" dirty="0">
                <a:solidFill>
                  <a:schemeClr val="bg1"/>
                </a:solidFill>
                <a:latin typeface="HG正楷書体-PRO" panose="03000600000000000000" pitchFamily="66" charset="-128"/>
                <a:ea typeface="HG正楷書体-PRO" panose="03000600000000000000" pitchFamily="66" charset="-128"/>
              </a:rPr>
              <a:t>ork in Progress 2021</a:t>
            </a:r>
            <a:endParaRPr lang="ja-JP" altLang="en-US" sz="2400" b="1" dirty="0">
              <a:solidFill>
                <a:schemeClr val="bg1"/>
              </a:solidFill>
              <a:latin typeface="HG正楷書体-PRO" panose="03000600000000000000" pitchFamily="66" charset="-128"/>
              <a:ea typeface="HG正楷書体-PRO" panose="03000600000000000000" pitchFamily="66" charset="-128"/>
            </a:endParaRPr>
          </a:p>
        </p:txBody>
      </p:sp>
      <p:pic>
        <p:nvPicPr>
          <p:cNvPr id="11" name="図 10">
            <a:extLst>
              <a:ext uri="{FF2B5EF4-FFF2-40B4-BE49-F238E27FC236}">
                <a16:creationId xmlns:a16="http://schemas.microsoft.com/office/drawing/2014/main" id="{FB6A3932-32AD-47C8-8265-138146D476E2}"/>
              </a:ext>
            </a:extLst>
          </p:cNvPr>
          <p:cNvPicPr>
            <a:picLocks noChangeAspect="1"/>
          </p:cNvPicPr>
          <p:nvPr/>
        </p:nvPicPr>
        <p:blipFill rotWithShape="1">
          <a:blip r:embed="rId2">
            <a:grayscl/>
          </a:blip>
          <a:srcRect t="47280" b="45351"/>
          <a:stretch/>
        </p:blipFill>
        <p:spPr>
          <a:xfrm>
            <a:off x="0" y="6480811"/>
            <a:ext cx="9144000" cy="377189"/>
          </a:xfrm>
          <a:prstGeom prst="rect">
            <a:avLst/>
          </a:prstGeom>
        </p:spPr>
      </p:pic>
      <p:sp>
        <p:nvSpPr>
          <p:cNvPr id="12" name="テキスト ボックス 11">
            <a:extLst>
              <a:ext uri="{FF2B5EF4-FFF2-40B4-BE49-F238E27FC236}">
                <a16:creationId xmlns:a16="http://schemas.microsoft.com/office/drawing/2014/main" id="{3F94F647-0CD5-484A-85A6-C71182C0C2D1}"/>
              </a:ext>
            </a:extLst>
          </p:cNvPr>
          <p:cNvSpPr txBox="1"/>
          <p:nvPr/>
        </p:nvSpPr>
        <p:spPr>
          <a:xfrm>
            <a:off x="3888486" y="6519364"/>
            <a:ext cx="5228082" cy="323165"/>
          </a:xfrm>
          <a:prstGeom prst="rect">
            <a:avLst/>
          </a:prstGeom>
          <a:noFill/>
        </p:spPr>
        <p:txBody>
          <a:bodyPr wrap="square" rtlCol="0">
            <a:spAutoFit/>
          </a:bodyPr>
          <a:lstStyle/>
          <a:p>
            <a:r>
              <a:rPr lang="ja-JP" altLang="en-US" sz="1500" b="1" dirty="0">
                <a:solidFill>
                  <a:schemeClr val="bg1"/>
                </a:solidFill>
                <a:latin typeface="HG正楷書体-PRO" panose="03000600000000000000" pitchFamily="66" charset="-128"/>
                <a:ea typeface="HG正楷書体-PRO" panose="03000600000000000000" pitchFamily="66" charset="-128"/>
              </a:rPr>
              <a:t>土木学会　構造工学委員会　若手構造技術者連絡小委員会</a:t>
            </a:r>
          </a:p>
        </p:txBody>
      </p:sp>
    </p:spTree>
    <p:extLst>
      <p:ext uri="{BB962C8B-B14F-4D97-AF65-F5344CB8AC3E}">
        <p14:creationId xmlns:p14="http://schemas.microsoft.com/office/powerpoint/2010/main" val="2531199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01EC091-3288-4C55-B55D-52883B7FB7B7}"/>
              </a:ext>
            </a:extLst>
          </p:cNvPr>
          <p:cNvSpPr txBox="1"/>
          <p:nvPr/>
        </p:nvSpPr>
        <p:spPr>
          <a:xfrm>
            <a:off x="90995" y="1087730"/>
            <a:ext cx="8919839" cy="2616101"/>
          </a:xfrm>
          <a:prstGeom prst="rect">
            <a:avLst/>
          </a:prstGeom>
          <a:noFill/>
        </p:spPr>
        <p:txBody>
          <a:bodyPr wrap="square" rtlCol="0">
            <a:spAutoFit/>
          </a:bodyPr>
          <a:lstStyle/>
          <a:p>
            <a:r>
              <a:rPr lang="en-US" altLang="ja-JP" dirty="0">
                <a:solidFill>
                  <a:srgbClr val="C00000"/>
                </a:solidFill>
                <a:latin typeface="HG丸ｺﾞｼｯｸM-PRO" panose="020F0600000000000000" pitchFamily="50" charset="-128"/>
                <a:ea typeface="HG丸ｺﾞｼｯｸM-PRO" panose="020F0600000000000000" pitchFamily="50" charset="-128"/>
              </a:rPr>
              <a:t>9. </a:t>
            </a:r>
            <a:r>
              <a:rPr lang="ja-JP" altLang="en-US" dirty="0">
                <a:solidFill>
                  <a:srgbClr val="C00000"/>
                </a:solidFill>
                <a:latin typeface="HG丸ｺﾞｼｯｸM-PRO" panose="020F0600000000000000" pitchFamily="50" charset="-128"/>
                <a:ea typeface="HG丸ｺﾞｼｯｸM-PRO" panose="020F0600000000000000" pitchFamily="50" charset="-128"/>
              </a:rPr>
              <a:t>交流会</a:t>
            </a:r>
            <a:r>
              <a:rPr lang="ja-JP" altLang="en-US" dirty="0">
                <a:latin typeface="HG丸ｺﾞｼｯｸM-PRO" panose="020F0600000000000000" pitchFamily="50" charset="-128"/>
                <a:ea typeface="HG丸ｺﾞｼｯｸM-PRO" panose="020F0600000000000000" pitchFamily="50" charset="-128"/>
              </a:rPr>
              <a:t>：</a:t>
            </a:r>
            <a:endParaRPr lang="en-US" altLang="ja-JP" dirty="0">
              <a:latin typeface="HG丸ｺﾞｼｯｸM-PRO" panose="020F0600000000000000" pitchFamily="50" charset="-128"/>
              <a:ea typeface="HG丸ｺﾞｼｯｸM-PRO" panose="020F0600000000000000" pitchFamily="50" charset="-128"/>
            </a:endParaRPr>
          </a:p>
          <a:p>
            <a:pPr>
              <a:spcBef>
                <a:spcPts val="600"/>
              </a:spcBef>
            </a:pPr>
            <a:r>
              <a:rPr lang="ja-JP" altLang="en-US" dirty="0">
                <a:latin typeface="HG丸ｺﾞｼｯｸM-PRO" panose="020F0600000000000000" pitchFamily="50" charset="-128"/>
                <a:ea typeface="HG丸ｺﾞｼｯｸM-PRO" panose="020F0600000000000000" pitchFamily="50" charset="-128"/>
              </a:rPr>
              <a:t>　　オンラインで開催します．別途，参加方法や </a:t>
            </a:r>
            <a:r>
              <a:rPr lang="en-US" altLang="ja-JP" dirty="0">
                <a:latin typeface="HG丸ｺﾞｼｯｸM-PRO" panose="020F0600000000000000" pitchFamily="50" charset="-128"/>
                <a:ea typeface="HG丸ｺﾞｼｯｸM-PRO" panose="020F0600000000000000" pitchFamily="50" charset="-128"/>
              </a:rPr>
              <a:t>URL </a:t>
            </a:r>
            <a:r>
              <a:rPr lang="ja-JP" altLang="en-US" dirty="0">
                <a:latin typeface="HG丸ｺﾞｼｯｸM-PRO" panose="020F0600000000000000" pitchFamily="50" charset="-128"/>
                <a:ea typeface="HG丸ｺﾞｼｯｸM-PRO" panose="020F0600000000000000" pitchFamily="50" charset="-128"/>
              </a:rPr>
              <a:t>についてご連絡致します．</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参加費は無料です．</a:t>
            </a:r>
            <a:endParaRPr lang="en-US" altLang="ja-JP" dirty="0">
              <a:latin typeface="HG丸ｺﾞｼｯｸM-PRO" panose="020F0600000000000000" pitchFamily="50" charset="-128"/>
              <a:ea typeface="HG丸ｺﾞｼｯｸM-PRO" panose="020F0600000000000000" pitchFamily="50" charset="-128"/>
            </a:endParaRPr>
          </a:p>
          <a:p>
            <a:pPr>
              <a:spcBef>
                <a:spcPts val="600"/>
              </a:spcBef>
            </a:pPr>
            <a:r>
              <a:rPr lang="ja-JP" altLang="en-US" dirty="0">
                <a:latin typeface="HG丸ｺﾞｼｯｸM-PRO" panose="020F0600000000000000" pitchFamily="50" charset="-128"/>
                <a:ea typeface="HG丸ｺﾞｼｯｸM-PRO" panose="020F0600000000000000" pitchFamily="50" charset="-128"/>
              </a:rPr>
              <a:t>　　交流会内で，</a:t>
            </a:r>
            <a:r>
              <a:rPr lang="en-US" altLang="ja-JP" dirty="0">
                <a:latin typeface="HG丸ｺﾞｼｯｸM-PRO" panose="020F0600000000000000" pitchFamily="50" charset="-128"/>
                <a:ea typeface="HG丸ｺﾞｼｯｸM-PRO" panose="020F0600000000000000" pitchFamily="50" charset="-128"/>
              </a:rPr>
              <a:t>MIP </a:t>
            </a:r>
            <a:r>
              <a:rPr lang="ja-JP" altLang="en-US" dirty="0">
                <a:latin typeface="HG丸ｺﾞｼｯｸM-PRO" panose="020F0600000000000000" pitchFamily="50" charset="-128"/>
                <a:ea typeface="HG丸ｺﾞｼｯｸM-PRO" panose="020F0600000000000000" pitchFamily="50" charset="-128"/>
              </a:rPr>
              <a:t>賞および参加者特別賞を発表し表彰します．</a:t>
            </a:r>
          </a:p>
          <a:p>
            <a:endParaRPr lang="en-US" altLang="ja-JP" dirty="0">
              <a:solidFill>
                <a:srgbClr val="C00000"/>
              </a:solidFill>
              <a:latin typeface="HG丸ｺﾞｼｯｸM-PRO" panose="020F0600000000000000" pitchFamily="50" charset="-128"/>
              <a:ea typeface="HG丸ｺﾞｼｯｸM-PRO" panose="020F0600000000000000" pitchFamily="50" charset="-128"/>
            </a:endParaRPr>
          </a:p>
          <a:p>
            <a:r>
              <a:rPr lang="en-US" altLang="ja-JP" dirty="0">
                <a:solidFill>
                  <a:srgbClr val="C00000"/>
                </a:solidFill>
                <a:latin typeface="HG丸ｺﾞｼｯｸM-PRO" panose="020F0600000000000000" pitchFamily="50" charset="-128"/>
                <a:ea typeface="HG丸ｺﾞｼｯｸM-PRO" panose="020F0600000000000000" pitchFamily="50" charset="-128"/>
              </a:rPr>
              <a:t>10. </a:t>
            </a:r>
            <a:r>
              <a:rPr lang="ja-JP" altLang="en-US" dirty="0">
                <a:solidFill>
                  <a:srgbClr val="C00000"/>
                </a:solidFill>
                <a:latin typeface="HG丸ｺﾞｼｯｸM-PRO" panose="020F0600000000000000" pitchFamily="50" charset="-128"/>
                <a:ea typeface="HG丸ｺﾞｼｯｸM-PRO" panose="020F0600000000000000" pitchFamily="50" charset="-128"/>
              </a:rPr>
              <a:t>問合せ先</a:t>
            </a:r>
            <a:r>
              <a:rPr lang="ja-JP" altLang="en-US" dirty="0">
                <a:latin typeface="HG丸ｺﾞｼｯｸM-PRO" panose="020F0600000000000000" pitchFamily="50" charset="-128"/>
                <a:ea typeface="HG丸ｺﾞｼｯｸM-PRO" panose="020F0600000000000000" pitchFamily="50" charset="-128"/>
              </a:rPr>
              <a:t>：</a:t>
            </a:r>
            <a:endParaRPr lang="en-US" altLang="ja-JP" dirty="0">
              <a:latin typeface="HG丸ｺﾞｼｯｸM-PRO" panose="020F0600000000000000" pitchFamily="50" charset="-128"/>
              <a:ea typeface="HG丸ｺﾞｼｯｸM-PRO" panose="020F0600000000000000" pitchFamily="50" charset="-128"/>
            </a:endParaRPr>
          </a:p>
          <a:p>
            <a:pPr>
              <a:spcBef>
                <a:spcPts val="600"/>
              </a:spcBef>
            </a:pPr>
            <a:r>
              <a:rPr lang="ja-JP" altLang="en-US" dirty="0">
                <a:latin typeface="HG丸ｺﾞｼｯｸM-PRO" panose="020F0600000000000000" pitchFamily="50" charset="-128"/>
                <a:ea typeface="HG丸ｺﾞｼｯｸM-PRO" panose="020F0600000000000000" pitchFamily="50" charset="-128"/>
              </a:rPr>
              <a:t>　　土木学会構造工学委員会 若手構造技術者連絡小委員会</a:t>
            </a:r>
          </a:p>
          <a:p>
            <a:pPr>
              <a:spcBef>
                <a:spcPts val="600"/>
              </a:spcBef>
            </a:pPr>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Email: next-gen-struct@jsce.or.jp</a:t>
            </a:r>
            <a:endParaRPr lang="ja-JP" altLang="en-US" sz="1600" dirty="0">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C09158EB-903D-428A-9A6D-BD6A36DACA54}"/>
              </a:ext>
            </a:extLst>
          </p:cNvPr>
          <p:cNvPicPr>
            <a:picLocks noChangeAspect="1"/>
          </p:cNvPicPr>
          <p:nvPr/>
        </p:nvPicPr>
        <p:blipFill rotWithShape="1">
          <a:blip r:embed="rId2">
            <a:grayscl/>
          </a:blip>
          <a:srcRect t="21450" b="62874"/>
          <a:stretch/>
        </p:blipFill>
        <p:spPr>
          <a:xfrm>
            <a:off x="0" y="0"/>
            <a:ext cx="9144000" cy="802386"/>
          </a:xfrm>
          <a:prstGeom prst="rect">
            <a:avLst/>
          </a:prstGeom>
        </p:spPr>
      </p:pic>
      <p:sp>
        <p:nvSpPr>
          <p:cNvPr id="10" name="テキスト ボックス 9">
            <a:extLst>
              <a:ext uri="{FF2B5EF4-FFF2-40B4-BE49-F238E27FC236}">
                <a16:creationId xmlns:a16="http://schemas.microsoft.com/office/drawing/2014/main" id="{77783D7D-F869-4957-BD05-66C4921E76AB}"/>
              </a:ext>
            </a:extLst>
          </p:cNvPr>
          <p:cNvSpPr txBox="1"/>
          <p:nvPr/>
        </p:nvSpPr>
        <p:spPr>
          <a:xfrm>
            <a:off x="1536192" y="116667"/>
            <a:ext cx="6741414" cy="461665"/>
          </a:xfrm>
          <a:prstGeom prst="rect">
            <a:avLst/>
          </a:prstGeom>
          <a:noFill/>
        </p:spPr>
        <p:txBody>
          <a:bodyPr wrap="square" rtlCol="0">
            <a:spAutoFit/>
          </a:bodyPr>
          <a:lstStyle/>
          <a:p>
            <a:pPr algn="ctr"/>
            <a:r>
              <a:rPr lang="ja-JP" altLang="en-US" sz="2400" b="1" dirty="0">
                <a:solidFill>
                  <a:schemeClr val="bg1"/>
                </a:solidFill>
                <a:latin typeface="HG正楷書体-PRO" panose="03000600000000000000" pitchFamily="66" charset="-128"/>
                <a:ea typeface="HG正楷書体-PRO" panose="03000600000000000000" pitchFamily="66" charset="-128"/>
              </a:rPr>
              <a:t>次世代構造技術者の </a:t>
            </a:r>
            <a:r>
              <a:rPr lang="en-US" altLang="ja-JP" sz="2400" b="1" dirty="0">
                <a:solidFill>
                  <a:srgbClr val="C00000"/>
                </a:solidFill>
                <a:latin typeface="HG正楷書体-PRO" panose="03000600000000000000" pitchFamily="66" charset="-128"/>
                <a:ea typeface="HG正楷書体-PRO" panose="03000600000000000000" pitchFamily="66" charset="-128"/>
              </a:rPr>
              <a:t>W</a:t>
            </a:r>
            <a:r>
              <a:rPr lang="en-US" altLang="ja-JP" sz="2400" b="1" dirty="0">
                <a:solidFill>
                  <a:schemeClr val="bg1"/>
                </a:solidFill>
                <a:latin typeface="HG正楷書体-PRO" panose="03000600000000000000" pitchFamily="66" charset="-128"/>
                <a:ea typeface="HG正楷書体-PRO" panose="03000600000000000000" pitchFamily="66" charset="-128"/>
              </a:rPr>
              <a:t>ork in Progress 2021</a:t>
            </a:r>
            <a:endParaRPr lang="ja-JP" altLang="en-US" sz="2400" b="1" dirty="0">
              <a:solidFill>
                <a:schemeClr val="bg1"/>
              </a:solidFill>
              <a:latin typeface="HG正楷書体-PRO" panose="03000600000000000000" pitchFamily="66" charset="-128"/>
              <a:ea typeface="HG正楷書体-PRO" panose="03000600000000000000" pitchFamily="66" charset="-128"/>
            </a:endParaRPr>
          </a:p>
        </p:txBody>
      </p:sp>
      <p:pic>
        <p:nvPicPr>
          <p:cNvPr id="11" name="図 10">
            <a:extLst>
              <a:ext uri="{FF2B5EF4-FFF2-40B4-BE49-F238E27FC236}">
                <a16:creationId xmlns:a16="http://schemas.microsoft.com/office/drawing/2014/main" id="{FB6A3932-32AD-47C8-8265-138146D476E2}"/>
              </a:ext>
            </a:extLst>
          </p:cNvPr>
          <p:cNvPicPr>
            <a:picLocks noChangeAspect="1"/>
          </p:cNvPicPr>
          <p:nvPr/>
        </p:nvPicPr>
        <p:blipFill rotWithShape="1">
          <a:blip r:embed="rId2">
            <a:grayscl/>
          </a:blip>
          <a:srcRect t="47280" b="45351"/>
          <a:stretch/>
        </p:blipFill>
        <p:spPr>
          <a:xfrm>
            <a:off x="0" y="6480811"/>
            <a:ext cx="9144000" cy="377189"/>
          </a:xfrm>
          <a:prstGeom prst="rect">
            <a:avLst/>
          </a:prstGeom>
        </p:spPr>
      </p:pic>
      <p:sp>
        <p:nvSpPr>
          <p:cNvPr id="12" name="テキスト ボックス 11">
            <a:extLst>
              <a:ext uri="{FF2B5EF4-FFF2-40B4-BE49-F238E27FC236}">
                <a16:creationId xmlns:a16="http://schemas.microsoft.com/office/drawing/2014/main" id="{3F94F647-0CD5-484A-85A6-C71182C0C2D1}"/>
              </a:ext>
            </a:extLst>
          </p:cNvPr>
          <p:cNvSpPr txBox="1"/>
          <p:nvPr/>
        </p:nvSpPr>
        <p:spPr>
          <a:xfrm>
            <a:off x="3888486" y="6519364"/>
            <a:ext cx="5228082" cy="323165"/>
          </a:xfrm>
          <a:prstGeom prst="rect">
            <a:avLst/>
          </a:prstGeom>
          <a:noFill/>
        </p:spPr>
        <p:txBody>
          <a:bodyPr wrap="square" rtlCol="0">
            <a:spAutoFit/>
          </a:bodyPr>
          <a:lstStyle/>
          <a:p>
            <a:r>
              <a:rPr lang="ja-JP" altLang="en-US" sz="1500" b="1" dirty="0">
                <a:solidFill>
                  <a:schemeClr val="bg1"/>
                </a:solidFill>
                <a:latin typeface="HG正楷書体-PRO" panose="03000600000000000000" pitchFamily="66" charset="-128"/>
                <a:ea typeface="HG正楷書体-PRO" panose="03000600000000000000" pitchFamily="66" charset="-128"/>
              </a:rPr>
              <a:t>土木学会　構造工学委員会　若手構造技術者連絡小委員会</a:t>
            </a:r>
          </a:p>
        </p:txBody>
      </p:sp>
    </p:spTree>
    <p:extLst>
      <p:ext uri="{BB962C8B-B14F-4D97-AF65-F5344CB8AC3E}">
        <p14:creationId xmlns:p14="http://schemas.microsoft.com/office/powerpoint/2010/main" val="417501171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TotalTime>
  <Words>678</Words>
  <Application>Microsoft Office PowerPoint</Application>
  <PresentationFormat>画面に合わせる (4:3)</PresentationFormat>
  <Paragraphs>58</Paragraphs>
  <Slides>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HG丸ｺﾞｼｯｸM-PRO</vt:lpstr>
      <vt:lpstr>HG正楷書体-PRO</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栗橋 祐介</dc:creator>
  <cp:lastModifiedBy>tamura-hiroshi-jg@ynu.ac.jp</cp:lastModifiedBy>
  <cp:revision>13</cp:revision>
  <dcterms:created xsi:type="dcterms:W3CDTF">2021-07-27T14:02:01Z</dcterms:created>
  <dcterms:modified xsi:type="dcterms:W3CDTF">2021-09-06T13:59:59Z</dcterms:modified>
</cp:coreProperties>
</file>