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6255\Desktop\&#25216;&#34899;&#21147;\&#38598;&#35336;\&#24179;&#22343;&#2885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6255\Desktop\&#25216;&#34899;&#21147;\&#38598;&#35336;\&#24179;&#22343;&#2885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6255\Desktop\&#25216;&#34899;&#21147;\&#38598;&#35336;\&#24179;&#22343;&#2885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6255\Desktop\&#25216;&#34899;&#21147;\&#38598;&#35336;\&#24179;&#22343;&#2885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6255\Desktop\&#25216;&#34899;&#21147;\&#38598;&#35336;\&#24179;&#22343;&#2885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6255\Desktop\&#25216;&#34899;&#21147;\&#38598;&#35336;\&#24179;&#22343;&#2885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6255\Desktop\&#25216;&#34899;&#21147;\&#38598;&#35336;\&#24179;&#22343;&#2885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6255\Desktop\&#25216;&#34899;&#21147;\&#38598;&#35336;\&#24179;&#22343;&#2885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630843634951585"/>
          <c:y val="0.13235619846485583"/>
          <c:w val="0.57117708316882643"/>
          <c:h val="0.77664478449674401"/>
        </c:manualLayout>
      </c:layout>
      <c:radarChart>
        <c:radarStyle val="marker"/>
        <c:varyColors val="0"/>
        <c:ser>
          <c:idx val="0"/>
          <c:order val="0"/>
          <c:spPr>
            <a:ln w="31750"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レーダーチャート!$B$3:$B$7</c:f>
              <c:strCache>
                <c:ptCount val="5"/>
                <c:pt idx="0">
                  <c:v>１　目的意識力</c:v>
                </c:pt>
                <c:pt idx="1">
                  <c:v>２　主体的に判断する力</c:v>
                </c:pt>
                <c:pt idx="2">
                  <c:v>３　タイムリーに決断する力</c:v>
                </c:pt>
                <c:pt idx="3">
                  <c:v>４　組織を牽引し実践する力</c:v>
                </c:pt>
                <c:pt idx="4">
                  <c:v>５　対外的なコミュニケーション力</c:v>
                </c:pt>
              </c:strCache>
            </c:strRef>
          </c:cat>
          <c:val>
            <c:numRef>
              <c:f>レーダーチャート!$C$3:$C$7</c:f>
              <c:numCache>
                <c:formatCode>0.00_ </c:formatCode>
                <c:ptCount val="5"/>
                <c:pt idx="0">
                  <c:v>3.5252525252525242</c:v>
                </c:pt>
                <c:pt idx="1">
                  <c:v>3.4343434343434356</c:v>
                </c:pt>
                <c:pt idx="2">
                  <c:v>3.62</c:v>
                </c:pt>
                <c:pt idx="3">
                  <c:v>3.5067340067340074</c:v>
                </c:pt>
                <c:pt idx="4">
                  <c:v>3.4259259259259256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644712"/>
        <c:axId val="341548480"/>
      </c:radarChart>
      <c:catAx>
        <c:axId val="34164471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41548480"/>
        <c:crosses val="autoZero"/>
        <c:auto val="1"/>
        <c:lblAlgn val="ctr"/>
        <c:lblOffset val="100"/>
        <c:noMultiLvlLbl val="0"/>
      </c:catAx>
      <c:valAx>
        <c:axId val="341548480"/>
        <c:scaling>
          <c:orientation val="minMax"/>
          <c:max val="5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_);[Red]\(#,##0\)" sourceLinked="0"/>
        <c:majorTickMark val="cross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c:spPr>
        <c:txPr>
          <a:bodyPr rot="1620000" vert="horz" anchor="t" anchorCtr="0"/>
          <a:lstStyle/>
          <a:p>
            <a:pPr>
              <a:defRPr/>
            </a:pPr>
            <a:endParaRPr lang="ja-JP"/>
          </a:p>
        </c:txPr>
        <c:crossAx val="341644712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Ⅰ．回答者の属性集計!$F$19:$F$27</c:f>
              <c:strCache>
                <c:ptCount val="9"/>
                <c:pt idx="0">
                  <c:v>30歳未満</c:v>
                </c:pt>
                <c:pt idx="1">
                  <c:v>30～34歳</c:v>
                </c:pt>
                <c:pt idx="2">
                  <c:v>35～39歳</c:v>
                </c:pt>
                <c:pt idx="3">
                  <c:v>40～44歳</c:v>
                </c:pt>
                <c:pt idx="4">
                  <c:v>45～49歳</c:v>
                </c:pt>
                <c:pt idx="5">
                  <c:v>50～54歳</c:v>
                </c:pt>
                <c:pt idx="6">
                  <c:v>55～59歳</c:v>
                </c:pt>
                <c:pt idx="7">
                  <c:v>60～64歳</c:v>
                </c:pt>
                <c:pt idx="8">
                  <c:v>65～69歳</c:v>
                </c:pt>
              </c:strCache>
            </c:strRef>
          </c:cat>
          <c:val>
            <c:numRef>
              <c:f>Ⅰ．回答者の属性集計!$G$19:$G$27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21</c:v>
                </c:pt>
                <c:pt idx="4">
                  <c:v>50</c:v>
                </c:pt>
                <c:pt idx="5">
                  <c:v>75</c:v>
                </c:pt>
                <c:pt idx="6">
                  <c:v>39</c:v>
                </c:pt>
                <c:pt idx="7">
                  <c:v>7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342022736"/>
        <c:axId val="342154768"/>
      </c:barChart>
      <c:catAx>
        <c:axId val="34202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154768"/>
        <c:crosses val="autoZero"/>
        <c:auto val="1"/>
        <c:lblAlgn val="ctr"/>
        <c:lblOffset val="100"/>
        <c:noMultiLvlLbl val="0"/>
      </c:catAx>
      <c:valAx>
        <c:axId val="342154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0227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630843634951585"/>
          <c:y val="0.13235619846485583"/>
          <c:w val="0.57117708316882643"/>
          <c:h val="0.77664478449674401"/>
        </c:manualLayout>
      </c:layout>
      <c:radarChart>
        <c:radarStyle val="marker"/>
        <c:varyColors val="0"/>
        <c:ser>
          <c:idx val="0"/>
          <c:order val="0"/>
          <c:spPr>
            <a:ln w="31750"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レーダーチャート!$B$3:$B$7</c:f>
              <c:strCache>
                <c:ptCount val="5"/>
                <c:pt idx="0">
                  <c:v>１　目的意識力</c:v>
                </c:pt>
                <c:pt idx="1">
                  <c:v>２　主体的に判断する力</c:v>
                </c:pt>
                <c:pt idx="2">
                  <c:v>３　タイムリーに決断する力</c:v>
                </c:pt>
                <c:pt idx="3">
                  <c:v>４　組織を牽引し実践する力</c:v>
                </c:pt>
                <c:pt idx="4">
                  <c:v>５　対外的なコミュニケーション力</c:v>
                </c:pt>
              </c:strCache>
            </c:strRef>
          </c:cat>
          <c:val>
            <c:numRef>
              <c:f>レーダーチャート!$I$3:$I$7</c:f>
              <c:numCache>
                <c:formatCode>0.00_ </c:formatCode>
                <c:ptCount val="5"/>
                <c:pt idx="0">
                  <c:v>3.6104417670682749</c:v>
                </c:pt>
                <c:pt idx="1">
                  <c:v>3.3092369477911641</c:v>
                </c:pt>
                <c:pt idx="2">
                  <c:v>3.57</c:v>
                </c:pt>
                <c:pt idx="3">
                  <c:v>3.461847389558232</c:v>
                </c:pt>
                <c:pt idx="4">
                  <c:v>3.4176706827309231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285304"/>
        <c:axId val="342472272"/>
      </c:radarChart>
      <c:catAx>
        <c:axId val="3432853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42472272"/>
        <c:crosses val="autoZero"/>
        <c:auto val="1"/>
        <c:lblAlgn val="ctr"/>
        <c:lblOffset val="100"/>
        <c:noMultiLvlLbl val="0"/>
      </c:catAx>
      <c:valAx>
        <c:axId val="342472272"/>
        <c:scaling>
          <c:orientation val="minMax"/>
          <c:max val="5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_);[Red]\(#,##0\)" sourceLinked="0"/>
        <c:majorTickMark val="cross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c:spPr>
        <c:txPr>
          <a:bodyPr rot="1620000" vert="horz" anchor="t" anchorCtr="0"/>
          <a:lstStyle/>
          <a:p>
            <a:pPr>
              <a:defRPr/>
            </a:pPr>
            <a:endParaRPr lang="ja-JP"/>
          </a:p>
        </c:txPr>
        <c:crossAx val="343285304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'Ⅰ．回答者の属性集計 (発注者)'!$F$19:$F$27</c:f>
              <c:strCache>
                <c:ptCount val="9"/>
                <c:pt idx="0">
                  <c:v>30歳未満</c:v>
                </c:pt>
                <c:pt idx="1">
                  <c:v>30～34歳</c:v>
                </c:pt>
                <c:pt idx="2">
                  <c:v>35～39歳</c:v>
                </c:pt>
                <c:pt idx="3">
                  <c:v>40～44歳</c:v>
                </c:pt>
                <c:pt idx="4">
                  <c:v>45～49歳</c:v>
                </c:pt>
                <c:pt idx="5">
                  <c:v>50～54歳</c:v>
                </c:pt>
                <c:pt idx="6">
                  <c:v>55～59歳</c:v>
                </c:pt>
                <c:pt idx="7">
                  <c:v>60～64歳</c:v>
                </c:pt>
                <c:pt idx="8">
                  <c:v>65～69歳</c:v>
                </c:pt>
              </c:strCache>
            </c:strRef>
          </c:cat>
          <c:val>
            <c:numRef>
              <c:f>'Ⅰ．回答者の属性集計 (発注者)'!$G$19:$G$27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10</c:v>
                </c:pt>
                <c:pt idx="5">
                  <c:v>43</c:v>
                </c:pt>
                <c:pt idx="6">
                  <c:v>23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342445160"/>
        <c:axId val="340797552"/>
      </c:barChart>
      <c:catAx>
        <c:axId val="34244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0797552"/>
        <c:crosses val="autoZero"/>
        <c:auto val="1"/>
        <c:lblAlgn val="ctr"/>
        <c:lblOffset val="100"/>
        <c:noMultiLvlLbl val="0"/>
      </c:catAx>
      <c:valAx>
        <c:axId val="340797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44516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'Ⅰ．回答者の属性集計 (コンサル)'!$F$19:$F$27</c:f>
              <c:strCache>
                <c:ptCount val="9"/>
                <c:pt idx="0">
                  <c:v>30歳未満</c:v>
                </c:pt>
                <c:pt idx="1">
                  <c:v>30～34歳</c:v>
                </c:pt>
                <c:pt idx="2">
                  <c:v>35～39歳</c:v>
                </c:pt>
                <c:pt idx="3">
                  <c:v>40～44歳</c:v>
                </c:pt>
                <c:pt idx="4">
                  <c:v>45～49歳</c:v>
                </c:pt>
                <c:pt idx="5">
                  <c:v>50～54歳</c:v>
                </c:pt>
                <c:pt idx="6">
                  <c:v>55～59歳</c:v>
                </c:pt>
                <c:pt idx="7">
                  <c:v>60～64歳</c:v>
                </c:pt>
                <c:pt idx="8">
                  <c:v>65～69歳</c:v>
                </c:pt>
              </c:strCache>
            </c:strRef>
          </c:cat>
          <c:val>
            <c:numRef>
              <c:f>'Ⅰ．回答者の属性集計 (コンサル)'!$G$19:$G$27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11</c:v>
                </c:pt>
                <c:pt idx="4">
                  <c:v>16</c:v>
                </c:pt>
                <c:pt idx="5">
                  <c:v>14</c:v>
                </c:pt>
                <c:pt idx="6">
                  <c:v>7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342270072"/>
        <c:axId val="342270464"/>
      </c:barChart>
      <c:catAx>
        <c:axId val="34227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270464"/>
        <c:crosses val="autoZero"/>
        <c:auto val="1"/>
        <c:lblAlgn val="ctr"/>
        <c:lblOffset val="100"/>
        <c:noMultiLvlLbl val="0"/>
      </c:catAx>
      <c:valAx>
        <c:axId val="342270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27007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630843634951585"/>
          <c:y val="0.13235619846485583"/>
          <c:w val="0.57117708316882643"/>
          <c:h val="0.77664478449674401"/>
        </c:manualLayout>
      </c:layout>
      <c:radarChart>
        <c:radarStyle val="marker"/>
        <c:varyColors val="0"/>
        <c:ser>
          <c:idx val="0"/>
          <c:order val="0"/>
          <c:spPr>
            <a:ln w="31750"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レーダーチャート!$B$3:$B$7</c:f>
              <c:strCache>
                <c:ptCount val="5"/>
                <c:pt idx="0">
                  <c:v>１　目的意識力</c:v>
                </c:pt>
                <c:pt idx="1">
                  <c:v>２　主体的に判断する力</c:v>
                </c:pt>
                <c:pt idx="2">
                  <c:v>３　タイムリーに決断する力</c:v>
                </c:pt>
                <c:pt idx="3">
                  <c:v>４　組織を牽引し実践する力</c:v>
                </c:pt>
                <c:pt idx="4">
                  <c:v>５　対外的なコミュニケーション力</c:v>
                </c:pt>
              </c:strCache>
            </c:strRef>
          </c:cat>
          <c:val>
            <c:numRef>
              <c:f>レーダーチャート!$N$3:$N$7</c:f>
              <c:numCache>
                <c:formatCode>0.00_ </c:formatCode>
                <c:ptCount val="5"/>
                <c:pt idx="0">
                  <c:v>3.2083333333333335</c:v>
                </c:pt>
                <c:pt idx="1">
                  <c:v>3.3012820512820507</c:v>
                </c:pt>
                <c:pt idx="2">
                  <c:v>3.0897435897435894</c:v>
                </c:pt>
                <c:pt idx="3">
                  <c:v>3.0064102564102564</c:v>
                </c:pt>
                <c:pt idx="4">
                  <c:v>2.7948717948717947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271248"/>
        <c:axId val="342271640"/>
      </c:radarChart>
      <c:catAx>
        <c:axId val="3422712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42271640"/>
        <c:crosses val="autoZero"/>
        <c:auto val="1"/>
        <c:lblAlgn val="ctr"/>
        <c:lblOffset val="100"/>
        <c:noMultiLvlLbl val="0"/>
      </c:catAx>
      <c:valAx>
        <c:axId val="342271640"/>
        <c:scaling>
          <c:orientation val="minMax"/>
          <c:max val="5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_);[Red]\(#,##0\)" sourceLinked="0"/>
        <c:majorTickMark val="cross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c:spPr>
        <c:txPr>
          <a:bodyPr rot="1620000" vert="horz" anchor="t" anchorCtr="0"/>
          <a:lstStyle/>
          <a:p>
            <a:pPr>
              <a:defRPr/>
            </a:pPr>
            <a:endParaRPr lang="ja-JP"/>
          </a:p>
        </c:txPr>
        <c:crossAx val="342271248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630843634951585"/>
          <c:y val="0.13235619846485583"/>
          <c:w val="0.57117708316882643"/>
          <c:h val="0.77664478449674401"/>
        </c:manualLayout>
      </c:layout>
      <c:radarChart>
        <c:radarStyle val="marker"/>
        <c:varyColors val="0"/>
        <c:ser>
          <c:idx val="0"/>
          <c:order val="0"/>
          <c:spPr>
            <a:ln w="31750"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レーダーチャート!$B$3:$B$7</c:f>
              <c:strCache>
                <c:ptCount val="5"/>
                <c:pt idx="0">
                  <c:v>１　目的意識力</c:v>
                </c:pt>
                <c:pt idx="1">
                  <c:v>２　主体的に判断する力</c:v>
                </c:pt>
                <c:pt idx="2">
                  <c:v>３　タイムリーに決断する力</c:v>
                </c:pt>
                <c:pt idx="3">
                  <c:v>４　組織を牽引し実践する力</c:v>
                </c:pt>
                <c:pt idx="4">
                  <c:v>５　対外的なコミュニケーション力</c:v>
                </c:pt>
              </c:strCache>
            </c:strRef>
          </c:cat>
          <c:val>
            <c:numRef>
              <c:f>レーダーチャート!$S$3:$S$7</c:f>
              <c:numCache>
                <c:formatCode>0.00_ </c:formatCode>
                <c:ptCount val="5"/>
                <c:pt idx="0">
                  <c:v>3.6746031746031749</c:v>
                </c:pt>
                <c:pt idx="1">
                  <c:v>3.7089947089947097</c:v>
                </c:pt>
                <c:pt idx="2">
                  <c:v>4.1216931216931227</c:v>
                </c:pt>
                <c:pt idx="3">
                  <c:v>3.9788359788359804</c:v>
                </c:pt>
                <c:pt idx="4">
                  <c:v>3.9312169312169316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628784"/>
        <c:axId val="342629176"/>
      </c:radarChart>
      <c:catAx>
        <c:axId val="34262878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42629176"/>
        <c:crosses val="autoZero"/>
        <c:auto val="1"/>
        <c:lblAlgn val="ctr"/>
        <c:lblOffset val="100"/>
        <c:noMultiLvlLbl val="0"/>
      </c:catAx>
      <c:valAx>
        <c:axId val="342629176"/>
        <c:scaling>
          <c:orientation val="minMax"/>
          <c:max val="5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_);[Red]\(#,##0\)" sourceLinked="0"/>
        <c:majorTickMark val="cross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c:spPr>
        <c:txPr>
          <a:bodyPr rot="1620000" vert="horz" anchor="t" anchorCtr="0"/>
          <a:lstStyle/>
          <a:p>
            <a:pPr>
              <a:defRPr/>
            </a:pPr>
            <a:endParaRPr lang="ja-JP"/>
          </a:p>
        </c:txPr>
        <c:crossAx val="342628784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'Ⅰ．回答者の属性集計 (施工者)'!$F$19:$F$27</c:f>
              <c:strCache>
                <c:ptCount val="9"/>
                <c:pt idx="0">
                  <c:v>30歳未満</c:v>
                </c:pt>
                <c:pt idx="1">
                  <c:v>30～34歳</c:v>
                </c:pt>
                <c:pt idx="2">
                  <c:v>35～39歳</c:v>
                </c:pt>
                <c:pt idx="3">
                  <c:v>40～44歳</c:v>
                </c:pt>
                <c:pt idx="4">
                  <c:v>45～49歳</c:v>
                </c:pt>
                <c:pt idx="5">
                  <c:v>50～54歳</c:v>
                </c:pt>
                <c:pt idx="6">
                  <c:v>55～59歳</c:v>
                </c:pt>
                <c:pt idx="7">
                  <c:v>60～64歳</c:v>
                </c:pt>
                <c:pt idx="8">
                  <c:v>65～69歳</c:v>
                </c:pt>
              </c:strCache>
            </c:strRef>
          </c:cat>
          <c:val>
            <c:numRef>
              <c:f>'Ⅰ．回答者の属性集計 (施工者)'!$G$19:$G$27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4">
                  <c:v>24</c:v>
                </c:pt>
                <c:pt idx="5">
                  <c:v>18</c:v>
                </c:pt>
                <c:pt idx="6">
                  <c:v>9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342629960"/>
        <c:axId val="342630352"/>
      </c:barChart>
      <c:catAx>
        <c:axId val="34262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630352"/>
        <c:crosses val="autoZero"/>
        <c:auto val="1"/>
        <c:lblAlgn val="ctr"/>
        <c:lblOffset val="100"/>
        <c:noMultiLvlLbl val="0"/>
      </c:catAx>
      <c:valAx>
        <c:axId val="342630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62996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90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48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84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14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2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87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40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82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11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95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990F1-E420-43EB-86B4-C036E36B91F1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F5E8E-EF29-45EC-A64F-E184CB584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13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773527"/>
              </p:ext>
            </p:extLst>
          </p:nvPr>
        </p:nvGraphicFramePr>
        <p:xfrm>
          <a:off x="1" y="836712"/>
          <a:ext cx="5201786" cy="37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建設マネジメント力　自己評価結果まとめ　　（全体）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914576"/>
              </p:ext>
            </p:extLst>
          </p:nvPr>
        </p:nvGraphicFramePr>
        <p:xfrm>
          <a:off x="0" y="5058000"/>
          <a:ext cx="468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502" y="5733256"/>
            <a:ext cx="4002379" cy="64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0" y="692696"/>
            <a:ext cx="272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レーダーチャート（平均点）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46639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年齢分布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56502" y="5377248"/>
            <a:ext cx="3910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今回のアンケートでは各回答を以下の配点で評価しています</a:t>
            </a:r>
            <a:endParaRPr kumimoji="1" lang="ja-JP" altLang="en-US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786" y="1810519"/>
            <a:ext cx="34194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566652" y="6578776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(</a:t>
            </a:r>
            <a:r>
              <a:rPr kumimoji="1" lang="ja-JP" altLang="en-US" sz="800" dirty="0" smtClean="0"/>
              <a:t>人</a:t>
            </a:r>
            <a:r>
              <a:rPr kumimoji="1" lang="en-US" altLang="ja-JP" sz="800" dirty="0" smtClean="0"/>
              <a:t>)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118775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建設マネジメント力　自己評価結果まとめ　　（発注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502" y="5733256"/>
            <a:ext cx="4002379" cy="64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0" y="692696"/>
            <a:ext cx="272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レーダーチャート（平均点）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46639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年齢分布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56502" y="5377248"/>
            <a:ext cx="3910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今回のアンケートでは各回答を以下の配点で評価しています</a:t>
            </a:r>
            <a:endParaRPr kumimoji="1" lang="ja-JP" altLang="en-US" sz="1100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18370"/>
              </p:ext>
            </p:extLst>
          </p:nvPr>
        </p:nvGraphicFramePr>
        <p:xfrm>
          <a:off x="-1" y="877362"/>
          <a:ext cx="5201785" cy="37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785" y="1810519"/>
            <a:ext cx="34194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395310"/>
              </p:ext>
            </p:extLst>
          </p:nvPr>
        </p:nvGraphicFramePr>
        <p:xfrm>
          <a:off x="0" y="5058000"/>
          <a:ext cx="468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4566652" y="6578776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(</a:t>
            </a:r>
            <a:r>
              <a:rPr kumimoji="1" lang="ja-JP" altLang="en-US" sz="800" dirty="0" smtClean="0"/>
              <a:t>人</a:t>
            </a:r>
            <a:r>
              <a:rPr kumimoji="1" lang="en-US" altLang="ja-JP" sz="800" dirty="0" smtClean="0"/>
              <a:t>)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1405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建設マネジメント力　自己評価結果まとめ　　（コンサル）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502" y="5733256"/>
            <a:ext cx="4002379" cy="64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0" y="692696"/>
            <a:ext cx="272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レーダーチャート（平均点）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46639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年齢分布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56502" y="5377248"/>
            <a:ext cx="3910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今回のアンケートでは各回答を以下の配点で評価しています</a:t>
            </a:r>
            <a:endParaRPr kumimoji="1" lang="ja-JP" altLang="en-US" sz="1100" dirty="0"/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806823"/>
              </p:ext>
            </p:extLst>
          </p:nvPr>
        </p:nvGraphicFramePr>
        <p:xfrm>
          <a:off x="0" y="5058000"/>
          <a:ext cx="468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783" y="1738511"/>
            <a:ext cx="34194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770119"/>
              </p:ext>
            </p:extLst>
          </p:nvPr>
        </p:nvGraphicFramePr>
        <p:xfrm>
          <a:off x="-25720" y="876538"/>
          <a:ext cx="5227504" cy="37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566652" y="6578776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(</a:t>
            </a:r>
            <a:r>
              <a:rPr kumimoji="1" lang="ja-JP" altLang="en-US" sz="800" dirty="0" smtClean="0"/>
              <a:t>人</a:t>
            </a:r>
            <a:r>
              <a:rPr kumimoji="1" lang="en-US" altLang="ja-JP" sz="800" dirty="0" smtClean="0"/>
              <a:t>)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7893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建設マネジメント力　自己評価結果まとめ　　（施工者）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502" y="5733256"/>
            <a:ext cx="4002379" cy="64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0" y="692696"/>
            <a:ext cx="272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レーダーチャート（平均点）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46639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年齢分布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56502" y="5377248"/>
            <a:ext cx="3910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今回のアンケートでは各回答を以下の配点で評価しています</a:t>
            </a:r>
            <a:endParaRPr kumimoji="1" lang="ja-JP" altLang="en-US" sz="11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986" y="1700808"/>
            <a:ext cx="34194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912665"/>
              </p:ext>
            </p:extLst>
          </p:nvPr>
        </p:nvGraphicFramePr>
        <p:xfrm>
          <a:off x="-239" y="883972"/>
          <a:ext cx="5197225" cy="37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25683"/>
              </p:ext>
            </p:extLst>
          </p:nvPr>
        </p:nvGraphicFramePr>
        <p:xfrm>
          <a:off x="17687" y="5058000"/>
          <a:ext cx="468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566652" y="6578776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(</a:t>
            </a:r>
            <a:r>
              <a:rPr kumimoji="1" lang="ja-JP" altLang="en-US" sz="800" dirty="0" smtClean="0"/>
              <a:t>人</a:t>
            </a:r>
            <a:r>
              <a:rPr kumimoji="1" lang="en-US" altLang="ja-JP" sz="800" dirty="0" smtClean="0"/>
              <a:t>)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85020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104</Words>
  <Application>Microsoft Office PowerPoint</Application>
  <PresentationFormat>画面に合わせる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Office ​​テーマ</vt:lpstr>
      <vt:lpstr>建設マネジメント力　自己評価結果まとめ　　（全体）</vt:lpstr>
      <vt:lpstr>建設マネジメント力　自己評価結果まとめ　　（発注者）</vt:lpstr>
      <vt:lpstr>建設マネジメント力　自己評価結果まとめ　　（コンサル）</vt:lpstr>
      <vt:lpstr>建設マネジメント力　自己評価結果まとめ　　（施工者）</vt:lpstr>
    </vt:vector>
  </TitlesOfParts>
  <Company>株式会社大林組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相関　その１</dc:title>
  <dc:creator>u36255秀島 喬博</dc:creator>
  <cp:lastModifiedBy>miyoshi</cp:lastModifiedBy>
  <cp:revision>8</cp:revision>
  <cp:lastPrinted>2016-08-22T04:28:47Z</cp:lastPrinted>
  <dcterms:created xsi:type="dcterms:W3CDTF">2016-08-22T04:07:15Z</dcterms:created>
  <dcterms:modified xsi:type="dcterms:W3CDTF">2016-08-30T07:37:02Z</dcterms:modified>
</cp:coreProperties>
</file>