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25" r:id="rId4"/>
    <p:sldMasterId id="2147483837" r:id="rId5"/>
  </p:sldMasterIdLst>
  <p:notesMasterIdLst>
    <p:notesMasterId r:id="rId31"/>
  </p:notesMasterIdLst>
  <p:sldIdLst>
    <p:sldId id="256" r:id="rId6"/>
    <p:sldId id="2147483246" r:id="rId7"/>
    <p:sldId id="2147483248" r:id="rId8"/>
    <p:sldId id="2147483251" r:id="rId9"/>
    <p:sldId id="2147483249" r:id="rId10"/>
    <p:sldId id="2147483250" r:id="rId11"/>
    <p:sldId id="2147483252" r:id="rId12"/>
    <p:sldId id="269" r:id="rId13"/>
    <p:sldId id="2147483253" r:id="rId14"/>
    <p:sldId id="273" r:id="rId15"/>
    <p:sldId id="274" r:id="rId16"/>
    <p:sldId id="275" r:id="rId17"/>
    <p:sldId id="276" r:id="rId18"/>
    <p:sldId id="277" r:id="rId19"/>
    <p:sldId id="287" r:id="rId20"/>
    <p:sldId id="278" r:id="rId21"/>
    <p:sldId id="288" r:id="rId22"/>
    <p:sldId id="289" r:id="rId23"/>
    <p:sldId id="285" r:id="rId24"/>
    <p:sldId id="284" r:id="rId25"/>
    <p:sldId id="291" r:id="rId26"/>
    <p:sldId id="294" r:id="rId27"/>
    <p:sldId id="295" r:id="rId28"/>
    <p:sldId id="296" r:id="rId29"/>
    <p:sldId id="297" r:id="rId30"/>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C06319A6-34E5-4C28-9EE8-92C24F89BCB4}">
          <p14:sldIdLst>
            <p14:sldId id="256"/>
            <p14:sldId id="2147483246"/>
            <p14:sldId id="2147483248"/>
            <p14:sldId id="2147483251"/>
            <p14:sldId id="2147483249"/>
            <p14:sldId id="2147483250"/>
            <p14:sldId id="2147483252"/>
            <p14:sldId id="269"/>
            <p14:sldId id="2147483253"/>
            <p14:sldId id="273"/>
            <p14:sldId id="274"/>
            <p14:sldId id="275"/>
            <p14:sldId id="276"/>
            <p14:sldId id="277"/>
            <p14:sldId id="287"/>
            <p14:sldId id="278"/>
            <p14:sldId id="288"/>
            <p14:sldId id="289"/>
            <p14:sldId id="285"/>
            <p14:sldId id="284"/>
            <p14:sldId id="291"/>
            <p14:sldId id="294"/>
            <p14:sldId id="295"/>
            <p14:sldId id="296"/>
            <p14:sldId id="297"/>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FF66CC"/>
    <a:srgbClr val="4087C8"/>
    <a:srgbClr val="FF9933"/>
    <a:srgbClr val="CCECFF"/>
    <a:srgbClr val="FFFFCC"/>
    <a:srgbClr val="EFE5F7"/>
    <a:srgbClr val="FFC81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85" autoAdjust="0"/>
    <p:restoredTop sz="87937" autoAdjust="0"/>
  </p:normalViewPr>
  <p:slideViewPr>
    <p:cSldViewPr snapToGrid="0">
      <p:cViewPr varScale="1">
        <p:scale>
          <a:sx n="94" d="100"/>
          <a:sy n="94" d="100"/>
        </p:scale>
        <p:origin x="780" y="90"/>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0880"/>
    </p:cViewPr>
  </p:sorterViewPr>
  <p:notesViewPr>
    <p:cSldViewPr snapToGrid="0">
      <p:cViewPr varScale="1">
        <p:scale>
          <a:sx n="79" d="100"/>
          <a:sy n="79" d="100"/>
        </p:scale>
        <p:origin x="403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7591045066620406E-2"/>
          <c:y val="3.1180400890868598E-2"/>
          <c:w val="0.90468014166091926"/>
          <c:h val="0.89755011135857465"/>
        </c:manualLayout>
      </c:layout>
      <c:lineChart>
        <c:grouping val="standard"/>
        <c:varyColors val="0"/>
        <c:ser>
          <c:idx val="0"/>
          <c:order val="0"/>
          <c:tx>
            <c:strRef>
              <c:f>'55歳以上'!$A$4</c:f>
              <c:strCache>
                <c:ptCount val="1"/>
                <c:pt idx="0">
                  <c:v>全産業（５５歳以上）</c:v>
                </c:pt>
              </c:strCache>
            </c:strRef>
          </c:tx>
          <c:spPr>
            <a:ln w="12700">
              <a:solidFill>
                <a:srgbClr val="000000"/>
              </a:solidFill>
              <a:prstDash val="sysDash"/>
            </a:ln>
          </c:spPr>
          <c:marker>
            <c:symbol val="triangle"/>
            <c:size val="5"/>
            <c:spPr>
              <a:solidFill>
                <a:srgbClr val="FFFFFF"/>
              </a:solidFill>
              <a:ln>
                <a:solidFill>
                  <a:srgbClr val="000000"/>
                </a:solidFill>
                <a:prstDash val="solid"/>
              </a:ln>
            </c:spPr>
          </c:marker>
          <c:dPt>
            <c:idx val="29"/>
            <c:bubble3D val="0"/>
            <c:extLst>
              <c:ext xmlns:c16="http://schemas.microsoft.com/office/drawing/2014/chart" uri="{C3380CC4-5D6E-409C-BE32-E72D297353CC}">
                <c16:uniqueId val="{00000000-FB17-4427-B5D9-AB63513D0960}"/>
              </c:ext>
            </c:extLst>
          </c:dPt>
          <c:dPt>
            <c:idx val="30"/>
            <c:bubble3D val="0"/>
            <c:extLst>
              <c:ext xmlns:c16="http://schemas.microsoft.com/office/drawing/2014/chart" uri="{C3380CC4-5D6E-409C-BE32-E72D297353CC}">
                <c16:uniqueId val="{00000001-FB17-4427-B5D9-AB63513D0960}"/>
              </c:ext>
            </c:extLst>
          </c:dPt>
          <c:dLbls>
            <c:dLbl>
              <c:idx val="34"/>
              <c:layout>
                <c:manualLayout>
                  <c:x val="0"/>
                  <c:y val="-3.1159580479185264E-2"/>
                </c:manualLayout>
              </c:layout>
              <c:spPr>
                <a:noFill/>
                <a:ln w="25400">
                  <a:noFill/>
                </a:ln>
              </c:spPr>
              <c:txPr>
                <a:bodyPr wrap="square" lIns="38100" tIns="19050" rIns="38100" bIns="19050" anchor="ctr">
                  <a:spAutoFit/>
                </a:bodyPr>
                <a:lstStyle/>
                <a:p>
                  <a:pPr>
                    <a:defRPr lang="ja-JP" sz="8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17-4427-B5D9-AB63513D0960}"/>
                </c:ext>
              </c:extLst>
            </c:dLbl>
            <c:spPr>
              <a:noFill/>
              <a:ln>
                <a:noFill/>
              </a:ln>
              <a:effectLst/>
            </c:spPr>
            <c:txPr>
              <a:bodyPr wrap="square" lIns="38100" tIns="19050" rIns="38100" bIns="19050" anchor="ctr">
                <a:spAutoFit/>
              </a:bodyPr>
              <a:lstStyle/>
              <a:p>
                <a:pPr>
                  <a:defRPr lang="ja-JP" sz="800"/>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'55歳以上'!$B$3:$AJ$3</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'55歳以上'!$B$4:$AJ$4</c:f>
              <c:numCache>
                <c:formatCode>0.0</c:formatCode>
                <c:ptCount val="35"/>
                <c:pt idx="0">
                  <c:v>20.2</c:v>
                </c:pt>
                <c:pt idx="1">
                  <c:v>20.9</c:v>
                </c:pt>
                <c:pt idx="2">
                  <c:v>21.3</c:v>
                </c:pt>
                <c:pt idx="3">
                  <c:v>21.6</c:v>
                </c:pt>
                <c:pt idx="4">
                  <c:v>21.6</c:v>
                </c:pt>
                <c:pt idx="5">
                  <c:v>21.9</c:v>
                </c:pt>
                <c:pt idx="6" formatCode="General">
                  <c:v>22.2</c:v>
                </c:pt>
                <c:pt idx="7" formatCode="General">
                  <c:v>22.8</c:v>
                </c:pt>
                <c:pt idx="8">
                  <c:v>23.119435062941356</c:v>
                </c:pt>
                <c:pt idx="9">
                  <c:v>23.661405137728259</c:v>
                </c:pt>
                <c:pt idx="10" formatCode="0.0_ ">
                  <c:v>23.471920570896678</c:v>
                </c:pt>
                <c:pt idx="11" formatCode="0.0_ ">
                  <c:v>23.09731752963194</c:v>
                </c:pt>
                <c:pt idx="12" formatCode="0.0_ ">
                  <c:v>23.728278041074251</c:v>
                </c:pt>
                <c:pt idx="13" formatCode="0.0_ ">
                  <c:v>24.572514249525014</c:v>
                </c:pt>
                <c:pt idx="14" formatCode="0.0_ ">
                  <c:v>25.6</c:v>
                </c:pt>
                <c:pt idx="15" formatCode="0.0_ ">
                  <c:v>26.5</c:v>
                </c:pt>
                <c:pt idx="16" formatCode="0.0_ ">
                  <c:v>27</c:v>
                </c:pt>
                <c:pt idx="17" formatCode="0.0_ ">
                  <c:v>27.9</c:v>
                </c:pt>
                <c:pt idx="18" formatCode="0.0_ ">
                  <c:v>28.2</c:v>
                </c:pt>
                <c:pt idx="19" formatCode="0.0_ ">
                  <c:v>28.4</c:v>
                </c:pt>
                <c:pt idx="20" formatCode="0.0_ ">
                  <c:v>28.5</c:v>
                </c:pt>
                <c:pt idx="21" formatCode="0.0_ ">
                  <c:v>28.6</c:v>
                </c:pt>
                <c:pt idx="22" formatCode="0.0_ ">
                  <c:v>28.7</c:v>
                </c:pt>
                <c:pt idx="23" formatCode="0.0_ ">
                  <c:v>28.6</c:v>
                </c:pt>
                <c:pt idx="24" formatCode="0.0_ ">
                  <c:v>28.861596598960798</c:v>
                </c:pt>
                <c:pt idx="25" formatCode="0.0_ ">
                  <c:v>29.2</c:v>
                </c:pt>
                <c:pt idx="26" formatCode="0.0_ ">
                  <c:v>29.3</c:v>
                </c:pt>
                <c:pt idx="27" formatCode="0.0_ ">
                  <c:v>29.7</c:v>
                </c:pt>
                <c:pt idx="28" formatCode="0.0_ ">
                  <c:v>30.2</c:v>
                </c:pt>
                <c:pt idx="29" formatCode="0.0_ ">
                  <c:v>30.5</c:v>
                </c:pt>
                <c:pt idx="30" formatCode="0.0_ ">
                  <c:v>31.1</c:v>
                </c:pt>
                <c:pt idx="31" formatCode="0.0_ ">
                  <c:v>31</c:v>
                </c:pt>
                <c:pt idx="32" formatCode="0.0_ ">
                  <c:v>31.5</c:v>
                </c:pt>
                <c:pt idx="33" formatCode="0.0_ ">
                  <c:v>31.9</c:v>
                </c:pt>
                <c:pt idx="34" formatCode="General">
                  <c:v>32.4</c:v>
                </c:pt>
              </c:numCache>
            </c:numRef>
          </c:val>
          <c:smooth val="0"/>
          <c:extLst>
            <c:ext xmlns:c16="http://schemas.microsoft.com/office/drawing/2014/chart" uri="{C3380CC4-5D6E-409C-BE32-E72D297353CC}">
              <c16:uniqueId val="{00000003-FB17-4427-B5D9-AB63513D0960}"/>
            </c:ext>
          </c:extLst>
        </c:ser>
        <c:ser>
          <c:idx val="1"/>
          <c:order val="1"/>
          <c:tx>
            <c:strRef>
              <c:f>'55歳以上'!$A$5</c:f>
              <c:strCache>
                <c:ptCount val="1"/>
                <c:pt idx="0">
                  <c:v>建設業（５５歳以上）</c:v>
                </c:pt>
              </c:strCache>
            </c:strRef>
          </c:tx>
          <c:spPr>
            <a:ln w="25400">
              <a:solidFill>
                <a:srgbClr val="000000"/>
              </a:solidFill>
              <a:prstDash val="solid"/>
            </a:ln>
          </c:spPr>
          <c:marker>
            <c:symbol val="square"/>
            <c:size val="5"/>
            <c:spPr>
              <a:solidFill>
                <a:srgbClr val="FFFFFF"/>
              </a:solidFill>
              <a:ln>
                <a:solidFill>
                  <a:srgbClr val="000000"/>
                </a:solidFill>
                <a:prstDash val="solid"/>
              </a:ln>
            </c:spPr>
          </c:marker>
          <c:dPt>
            <c:idx val="29"/>
            <c:bubble3D val="0"/>
            <c:extLst>
              <c:ext xmlns:c16="http://schemas.microsoft.com/office/drawing/2014/chart" uri="{C3380CC4-5D6E-409C-BE32-E72D297353CC}">
                <c16:uniqueId val="{00000004-FB17-4427-B5D9-AB63513D0960}"/>
              </c:ext>
            </c:extLst>
          </c:dPt>
          <c:dPt>
            <c:idx val="30"/>
            <c:bubble3D val="0"/>
            <c:extLst>
              <c:ext xmlns:c16="http://schemas.microsoft.com/office/drawing/2014/chart" uri="{C3380CC4-5D6E-409C-BE32-E72D297353CC}">
                <c16:uniqueId val="{00000005-FB17-4427-B5D9-AB63513D0960}"/>
              </c:ext>
            </c:extLst>
          </c:dPt>
          <c:dLbls>
            <c:dLbl>
              <c:idx val="34"/>
              <c:layout>
                <c:manualLayout>
                  <c:x val="0"/>
                  <c:y val="-1.8695748287511166E-2"/>
                </c:manualLayout>
              </c:layout>
              <c:spPr>
                <a:noFill/>
                <a:ln w="25400">
                  <a:noFill/>
                </a:ln>
              </c:spPr>
              <c:txPr>
                <a:bodyPr wrap="square" lIns="38100" tIns="19050" rIns="38100" bIns="19050" anchor="ctr">
                  <a:spAutoFit/>
                </a:bodyPr>
                <a:lstStyle/>
                <a:p>
                  <a:pPr>
                    <a:defRPr lang="ja-JP" sz="8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17-4427-B5D9-AB63513D0960}"/>
                </c:ext>
              </c:extLst>
            </c:dLbl>
            <c:spPr>
              <a:noFill/>
              <a:ln>
                <a:noFill/>
              </a:ln>
              <a:effectLst/>
            </c:spPr>
            <c:txPr>
              <a:bodyPr wrap="square" lIns="38100" tIns="19050" rIns="38100" bIns="19050" anchor="ctr">
                <a:spAutoFit/>
              </a:bodyPr>
              <a:lstStyle/>
              <a:p>
                <a:pPr>
                  <a:defRPr lang="ja-JP" sz="800"/>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'55歳以上'!$B$3:$AJ$3</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'55歳以上'!$B$5:$AJ$5</c:f>
              <c:numCache>
                <c:formatCode>0.0</c:formatCode>
                <c:ptCount val="35"/>
                <c:pt idx="0">
                  <c:v>20.9</c:v>
                </c:pt>
                <c:pt idx="1">
                  <c:v>21.7</c:v>
                </c:pt>
                <c:pt idx="2">
                  <c:v>22.3</c:v>
                </c:pt>
                <c:pt idx="3">
                  <c:v>22.3</c:v>
                </c:pt>
                <c:pt idx="4">
                  <c:v>23.1</c:v>
                </c:pt>
                <c:pt idx="5">
                  <c:v>23.2</c:v>
                </c:pt>
                <c:pt idx="6" formatCode="General">
                  <c:v>23.7</c:v>
                </c:pt>
                <c:pt idx="7" formatCode="General">
                  <c:v>24.1</c:v>
                </c:pt>
                <c:pt idx="8">
                  <c:v>24.169184290030213</c:v>
                </c:pt>
                <c:pt idx="9">
                  <c:v>24.50532724505327</c:v>
                </c:pt>
                <c:pt idx="10" formatCode="0.0_ ">
                  <c:v>24.808575803981622</c:v>
                </c:pt>
                <c:pt idx="11" formatCode="0.0_ ">
                  <c:v>23.89240506329114</c:v>
                </c:pt>
                <c:pt idx="12" formatCode="0.0_ ">
                  <c:v>24.757281553398059</c:v>
                </c:pt>
                <c:pt idx="13" formatCode="0.0_ ">
                  <c:v>25.993377483443709</c:v>
                </c:pt>
                <c:pt idx="14" formatCode="0.0_ ">
                  <c:v>28.1</c:v>
                </c:pt>
                <c:pt idx="15" formatCode="0.0_ ">
                  <c:v>29.4</c:v>
                </c:pt>
                <c:pt idx="16" formatCode="0.0_ ">
                  <c:v>30.2</c:v>
                </c:pt>
                <c:pt idx="17" formatCode="0.0_ ">
                  <c:v>31.3</c:v>
                </c:pt>
                <c:pt idx="18" formatCode="0.0_ ">
                  <c:v>32.200000000000003</c:v>
                </c:pt>
                <c:pt idx="19" formatCode="0.0_ ">
                  <c:v>32.5</c:v>
                </c:pt>
                <c:pt idx="20" formatCode="0.0_ ">
                  <c:v>33.1</c:v>
                </c:pt>
                <c:pt idx="21" formatCode="0.0_ ">
                  <c:v>32.799999999999997</c:v>
                </c:pt>
                <c:pt idx="22" formatCode="0.0_ ">
                  <c:v>33.6</c:v>
                </c:pt>
                <c:pt idx="23" formatCode="0.0_ ">
                  <c:v>34.268537074148298</c:v>
                </c:pt>
                <c:pt idx="24" formatCode="0.0_ ">
                  <c:v>34.257425742574299</c:v>
                </c:pt>
                <c:pt idx="25" formatCode="General">
                  <c:v>33.799999999999997</c:v>
                </c:pt>
                <c:pt idx="26" formatCode="General">
                  <c:v>33.9</c:v>
                </c:pt>
                <c:pt idx="27" formatCode="General">
                  <c:v>34.1</c:v>
                </c:pt>
                <c:pt idx="28" formatCode="General">
                  <c:v>34.799999999999997</c:v>
                </c:pt>
                <c:pt idx="29" formatCode="General">
                  <c:v>35.299999999999997</c:v>
                </c:pt>
                <c:pt idx="30" formatCode="0.0_ ">
                  <c:v>36</c:v>
                </c:pt>
                <c:pt idx="31" formatCode="0.0_ ">
                  <c:v>35.299999999999997</c:v>
                </c:pt>
                <c:pt idx="32" formatCode="General">
                  <c:v>35.9</c:v>
                </c:pt>
                <c:pt idx="33" formatCode="General">
                  <c:v>36.6</c:v>
                </c:pt>
                <c:pt idx="34" formatCode="General">
                  <c:v>36.700000000000003</c:v>
                </c:pt>
              </c:numCache>
            </c:numRef>
          </c:val>
          <c:smooth val="0"/>
          <c:extLst>
            <c:ext xmlns:c16="http://schemas.microsoft.com/office/drawing/2014/chart" uri="{C3380CC4-5D6E-409C-BE32-E72D297353CC}">
              <c16:uniqueId val="{00000007-FB17-4427-B5D9-AB63513D0960}"/>
            </c:ext>
          </c:extLst>
        </c:ser>
        <c:ser>
          <c:idx val="2"/>
          <c:order val="2"/>
          <c:tx>
            <c:strRef>
              <c:f>'55歳以上'!$A$6</c:f>
              <c:strCache>
                <c:ptCount val="1"/>
                <c:pt idx="0">
                  <c:v>全産業（２９歳以下）</c:v>
                </c:pt>
              </c:strCache>
            </c:strRef>
          </c:tx>
          <c:spPr>
            <a:ln w="12700">
              <a:solidFill>
                <a:srgbClr val="000000"/>
              </a:solidFill>
              <a:prstDash val="sysDash"/>
            </a:ln>
          </c:spPr>
          <c:marker>
            <c:symbol val="triangle"/>
            <c:size val="5"/>
            <c:spPr>
              <a:solidFill>
                <a:srgbClr val="000000"/>
              </a:solidFill>
              <a:ln w="6350">
                <a:noFill/>
              </a:ln>
            </c:spPr>
          </c:marker>
          <c:dPt>
            <c:idx val="29"/>
            <c:bubble3D val="0"/>
            <c:extLst>
              <c:ext xmlns:c16="http://schemas.microsoft.com/office/drawing/2014/chart" uri="{C3380CC4-5D6E-409C-BE32-E72D297353CC}">
                <c16:uniqueId val="{00000008-FB17-4427-B5D9-AB63513D0960}"/>
              </c:ext>
            </c:extLst>
          </c:dPt>
          <c:dPt>
            <c:idx val="30"/>
            <c:bubble3D val="0"/>
            <c:extLst>
              <c:ext xmlns:c16="http://schemas.microsoft.com/office/drawing/2014/chart" uri="{C3380CC4-5D6E-409C-BE32-E72D297353CC}">
                <c16:uniqueId val="{00000009-FB17-4427-B5D9-AB63513D0960}"/>
              </c:ext>
            </c:extLst>
          </c:dPt>
          <c:dLbls>
            <c:dLbl>
              <c:idx val="34"/>
              <c:layout>
                <c:manualLayout>
                  <c:x val="0"/>
                  <c:y val="-2.8043622431266749E-2"/>
                </c:manualLayout>
              </c:layout>
              <c:spPr>
                <a:noFill/>
                <a:ln w="25400">
                  <a:noFill/>
                </a:ln>
              </c:spPr>
              <c:txPr>
                <a:bodyPr wrap="square" lIns="38100" tIns="19050" rIns="38100" bIns="19050" anchor="ctr">
                  <a:spAutoFit/>
                </a:bodyPr>
                <a:lstStyle/>
                <a:p>
                  <a:pPr>
                    <a:defRPr lang="ja-JP" sz="8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B17-4427-B5D9-AB63513D0960}"/>
                </c:ext>
              </c:extLst>
            </c:dLbl>
            <c:spPr>
              <a:noFill/>
              <a:ln>
                <a:noFill/>
              </a:ln>
              <a:effectLst/>
            </c:spPr>
            <c:txPr>
              <a:bodyPr wrap="square" lIns="38100" tIns="19050" rIns="38100" bIns="19050" anchor="ctr">
                <a:spAutoFit/>
              </a:bodyPr>
              <a:lstStyle/>
              <a:p>
                <a:pPr>
                  <a:defRPr lang="ja-JP" sz="800"/>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'55歳以上'!$B$3:$AJ$3</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'55歳以上'!$B$6:$AJ$6</c:f>
              <c:numCache>
                <c:formatCode>0.0</c:formatCode>
                <c:ptCount val="35"/>
                <c:pt idx="0">
                  <c:v>22.8</c:v>
                </c:pt>
                <c:pt idx="1">
                  <c:v>23.1</c:v>
                </c:pt>
                <c:pt idx="2">
                  <c:v>23.2</c:v>
                </c:pt>
                <c:pt idx="3">
                  <c:v>23.4</c:v>
                </c:pt>
                <c:pt idx="4">
                  <c:v>23.6</c:v>
                </c:pt>
                <c:pt idx="5">
                  <c:v>23.5</c:v>
                </c:pt>
                <c:pt idx="6" formatCode="General">
                  <c:v>23.8</c:v>
                </c:pt>
                <c:pt idx="7" formatCode="General">
                  <c:v>23.5</c:v>
                </c:pt>
                <c:pt idx="8">
                  <c:v>23.3</c:v>
                </c:pt>
                <c:pt idx="9">
                  <c:v>22.9</c:v>
                </c:pt>
                <c:pt idx="10" formatCode="0.0_ ">
                  <c:v>22.8</c:v>
                </c:pt>
                <c:pt idx="11" formatCode="0.0_ ">
                  <c:v>22.3</c:v>
                </c:pt>
                <c:pt idx="12" formatCode="0.0_ ">
                  <c:v>21.5</c:v>
                </c:pt>
                <c:pt idx="13" formatCode="0.0_ ">
                  <c:v>20.9</c:v>
                </c:pt>
                <c:pt idx="14" formatCode="0.0_ ">
                  <c:v>20.2</c:v>
                </c:pt>
                <c:pt idx="15" formatCode="0.0_ ">
                  <c:v>19.7</c:v>
                </c:pt>
                <c:pt idx="16" formatCode="0.0_ ">
                  <c:v>19.399999999999999</c:v>
                </c:pt>
                <c:pt idx="17" formatCode="0.0_ ">
                  <c:v>18.600000000000001</c:v>
                </c:pt>
                <c:pt idx="18" formatCode="0.0_ ">
                  <c:v>18.3</c:v>
                </c:pt>
                <c:pt idx="19" formatCode="0.0_ ">
                  <c:v>17.8</c:v>
                </c:pt>
                <c:pt idx="20" formatCode="0.0_ ">
                  <c:v>17.5</c:v>
                </c:pt>
                <c:pt idx="21" formatCode="0.0_ ">
                  <c:v>17.3</c:v>
                </c:pt>
                <c:pt idx="22" formatCode="0.0_ ">
                  <c:v>16.7</c:v>
                </c:pt>
                <c:pt idx="23" formatCode="0.0_ ">
                  <c:v>16.600000000000001</c:v>
                </c:pt>
                <c:pt idx="24" formatCode="0.0_ ">
                  <c:v>16.399999999999999</c:v>
                </c:pt>
                <c:pt idx="25" formatCode="0.0_ ">
                  <c:v>16.2</c:v>
                </c:pt>
                <c:pt idx="26" formatCode="0.0_ ">
                  <c:v>16.399999999999999</c:v>
                </c:pt>
                <c:pt idx="27" formatCode="0.0_ ">
                  <c:v>16.100000000000001</c:v>
                </c:pt>
                <c:pt idx="28" formatCode="0.0_ ">
                  <c:v>16.5</c:v>
                </c:pt>
                <c:pt idx="29" formatCode="0.0_ ">
                  <c:v>16.600000000000001</c:v>
                </c:pt>
                <c:pt idx="30" formatCode="0.0_ ">
                  <c:v>16.600000000000001</c:v>
                </c:pt>
                <c:pt idx="31" formatCode="0.0_ ">
                  <c:v>16.5</c:v>
                </c:pt>
                <c:pt idx="32" formatCode="0.0_ ">
                  <c:v>16.399999999999999</c:v>
                </c:pt>
                <c:pt idx="33" formatCode="0.0_ ">
                  <c:v>16.7</c:v>
                </c:pt>
                <c:pt idx="34" formatCode="General">
                  <c:v>16.899999999999999</c:v>
                </c:pt>
              </c:numCache>
            </c:numRef>
          </c:val>
          <c:smooth val="0"/>
          <c:extLst>
            <c:ext xmlns:c16="http://schemas.microsoft.com/office/drawing/2014/chart" uri="{C3380CC4-5D6E-409C-BE32-E72D297353CC}">
              <c16:uniqueId val="{0000000B-FB17-4427-B5D9-AB63513D0960}"/>
            </c:ext>
          </c:extLst>
        </c:ser>
        <c:ser>
          <c:idx val="3"/>
          <c:order val="3"/>
          <c:tx>
            <c:strRef>
              <c:f>'55歳以上'!$A$7</c:f>
              <c:strCache>
                <c:ptCount val="1"/>
                <c:pt idx="0">
                  <c:v>建設業（２９歳以下）</c:v>
                </c:pt>
              </c:strCache>
            </c:strRef>
          </c:tx>
          <c:spPr>
            <a:ln w="25400">
              <a:solidFill>
                <a:srgbClr val="000000"/>
              </a:solidFill>
              <a:prstDash val="solid"/>
            </a:ln>
          </c:spPr>
          <c:marker>
            <c:symbol val="square"/>
            <c:size val="5"/>
            <c:spPr>
              <a:solidFill>
                <a:srgbClr val="000000"/>
              </a:solidFill>
              <a:ln w="6350">
                <a:noFill/>
              </a:ln>
            </c:spPr>
          </c:marker>
          <c:dPt>
            <c:idx val="29"/>
            <c:bubble3D val="0"/>
            <c:extLst>
              <c:ext xmlns:c16="http://schemas.microsoft.com/office/drawing/2014/chart" uri="{C3380CC4-5D6E-409C-BE32-E72D297353CC}">
                <c16:uniqueId val="{0000000C-FB17-4427-B5D9-AB63513D0960}"/>
              </c:ext>
            </c:extLst>
          </c:dPt>
          <c:dPt>
            <c:idx val="30"/>
            <c:bubble3D val="0"/>
            <c:extLst>
              <c:ext xmlns:c16="http://schemas.microsoft.com/office/drawing/2014/chart" uri="{C3380CC4-5D6E-409C-BE32-E72D297353CC}">
                <c16:uniqueId val="{0000000D-FB17-4427-B5D9-AB63513D0960}"/>
              </c:ext>
            </c:extLst>
          </c:dPt>
          <c:dLbls>
            <c:dLbl>
              <c:idx val="34"/>
              <c:layout>
                <c:manualLayout>
                  <c:x val="0"/>
                  <c:y val="-3.1159580479185392E-2"/>
                </c:manualLayout>
              </c:layout>
              <c:spPr>
                <a:noFill/>
                <a:ln w="25400">
                  <a:noFill/>
                </a:ln>
              </c:spPr>
              <c:txPr>
                <a:bodyPr wrap="square" lIns="38100" tIns="19050" rIns="38100" bIns="19050" anchor="ctr">
                  <a:spAutoFit/>
                </a:bodyPr>
                <a:lstStyle/>
                <a:p>
                  <a:pPr>
                    <a:defRPr lang="ja-JP" sz="800"/>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B17-4427-B5D9-AB63513D0960}"/>
                </c:ext>
              </c:extLst>
            </c:dLbl>
            <c:spPr>
              <a:noFill/>
              <a:ln>
                <a:noFill/>
              </a:ln>
              <a:effectLst/>
            </c:spPr>
            <c:txPr>
              <a:bodyPr wrap="square" lIns="38100" tIns="19050" rIns="38100" bIns="19050" anchor="ctr">
                <a:spAutoFit/>
              </a:bodyPr>
              <a:lstStyle/>
              <a:p>
                <a:pPr>
                  <a:defRPr lang="ja-JP" sz="800"/>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'55歳以上'!$B$3:$AJ$3</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'55歳以上'!$B$7:$AJ$7</c:f>
              <c:numCache>
                <c:formatCode>0.0</c:formatCode>
                <c:ptCount val="35"/>
                <c:pt idx="0">
                  <c:v>16.8</c:v>
                </c:pt>
                <c:pt idx="1">
                  <c:v>17.899999999999999</c:v>
                </c:pt>
                <c:pt idx="2">
                  <c:v>18.399999999999999</c:v>
                </c:pt>
                <c:pt idx="3">
                  <c:v>19.8</c:v>
                </c:pt>
                <c:pt idx="4">
                  <c:v>20.5</c:v>
                </c:pt>
                <c:pt idx="5">
                  <c:v>21.1</c:v>
                </c:pt>
                <c:pt idx="6" formatCode="General">
                  <c:v>21.8</c:v>
                </c:pt>
                <c:pt idx="7" formatCode="General">
                  <c:v>22</c:v>
                </c:pt>
                <c:pt idx="8">
                  <c:v>21.6</c:v>
                </c:pt>
                <c:pt idx="9">
                  <c:v>21</c:v>
                </c:pt>
                <c:pt idx="10" formatCode="0.0_ ">
                  <c:v>20.5</c:v>
                </c:pt>
                <c:pt idx="11" formatCode="0.0_ ">
                  <c:v>19.600000000000001</c:v>
                </c:pt>
                <c:pt idx="12" formatCode="0.0_ ">
                  <c:v>19.100000000000001</c:v>
                </c:pt>
                <c:pt idx="13" formatCode="0.0_ ">
                  <c:v>17.7</c:v>
                </c:pt>
                <c:pt idx="14" formatCode="0.0_ ">
                  <c:v>16.100000000000001</c:v>
                </c:pt>
                <c:pt idx="15" formatCode="0.0_ ">
                  <c:v>15.492957746478872</c:v>
                </c:pt>
                <c:pt idx="16" formatCode="0.0_ ">
                  <c:v>15</c:v>
                </c:pt>
                <c:pt idx="17" formatCode="0.0_ ">
                  <c:v>13.8</c:v>
                </c:pt>
                <c:pt idx="18" formatCode="0.0_ ">
                  <c:v>13</c:v>
                </c:pt>
                <c:pt idx="19" formatCode="0.0_ ">
                  <c:v>12.8</c:v>
                </c:pt>
                <c:pt idx="20" formatCode="0.0_ ">
                  <c:v>11.6</c:v>
                </c:pt>
                <c:pt idx="21" formatCode="0.0_ ">
                  <c:v>11.8</c:v>
                </c:pt>
                <c:pt idx="22" formatCode="0.0_ ">
                  <c:v>11.1</c:v>
                </c:pt>
                <c:pt idx="23" formatCode="0.0_ ">
                  <c:v>10.199999999999999</c:v>
                </c:pt>
                <c:pt idx="24" formatCode="0.0_ ">
                  <c:v>10.693069306930699</c:v>
                </c:pt>
                <c:pt idx="25" formatCode="0.0_ ">
                  <c:v>10.8</c:v>
                </c:pt>
                <c:pt idx="26" formatCode="0.0_ ">
                  <c:v>11.4</c:v>
                </c:pt>
                <c:pt idx="27" formatCode="0.0_ ">
                  <c:v>11</c:v>
                </c:pt>
                <c:pt idx="28" formatCode="0.0_ ">
                  <c:v>11.1</c:v>
                </c:pt>
                <c:pt idx="29" formatCode="0.0_ ">
                  <c:v>11.6</c:v>
                </c:pt>
                <c:pt idx="30" formatCode="0.0_ ">
                  <c:v>11.8</c:v>
                </c:pt>
                <c:pt idx="31" formatCode="0.0_ ">
                  <c:v>12</c:v>
                </c:pt>
                <c:pt idx="32" formatCode="0.0_ ">
                  <c:v>11.7</c:v>
                </c:pt>
                <c:pt idx="33" formatCode="0.0_ ">
                  <c:v>11.6</c:v>
                </c:pt>
                <c:pt idx="34" formatCode="General">
                  <c:v>11.7</c:v>
                </c:pt>
              </c:numCache>
            </c:numRef>
          </c:val>
          <c:smooth val="0"/>
          <c:extLst>
            <c:ext xmlns:c16="http://schemas.microsoft.com/office/drawing/2014/chart" uri="{C3380CC4-5D6E-409C-BE32-E72D297353CC}">
              <c16:uniqueId val="{0000000F-FB17-4427-B5D9-AB63513D0960}"/>
            </c:ext>
          </c:extLst>
        </c:ser>
        <c:dLbls>
          <c:showLegendKey val="0"/>
          <c:showVal val="0"/>
          <c:showCatName val="0"/>
          <c:showSerName val="0"/>
          <c:showPercent val="0"/>
          <c:showBubbleSize val="0"/>
        </c:dLbls>
        <c:marker val="1"/>
        <c:smooth val="0"/>
        <c:axId val="1664307088"/>
        <c:axId val="1"/>
      </c:lineChart>
      <c:catAx>
        <c:axId val="1664307088"/>
        <c:scaling>
          <c:orientation val="minMax"/>
        </c:scaling>
        <c:delete val="0"/>
        <c:axPos val="b"/>
        <c:numFmt formatCode="General" sourceLinked="1"/>
        <c:majorTickMark val="none"/>
        <c:minorTickMark val="none"/>
        <c:tickLblPos val="nextTo"/>
        <c:spPr>
          <a:ln w="3175">
            <a:solidFill>
              <a:srgbClr val="C0C0C0"/>
            </a:solidFill>
            <a:prstDash val="solid"/>
          </a:ln>
        </c:spPr>
        <c:txPr>
          <a:bodyPr rot="-5400000" vert="horz"/>
          <a:lstStyle/>
          <a:p>
            <a:pPr>
              <a:defRPr lang="ja-JP" sz="900" b="0" i="0" u="none" strike="noStrike" baseline="0">
                <a:solidFill>
                  <a:srgbClr val="333333"/>
                </a:solidFill>
                <a:latin typeface="ＭＳ Ｐゴシック"/>
                <a:ea typeface="ＭＳ Ｐゴシック"/>
                <a:cs typeface="ＭＳ Ｐゴシック"/>
              </a:defRPr>
            </a:pPr>
            <a:endParaRPr lang="ja-JP"/>
          </a:p>
        </c:txPr>
        <c:crossAx val="1"/>
        <c:crosses val="autoZero"/>
        <c:auto val="1"/>
        <c:lblAlgn val="ctr"/>
        <c:lblOffset val="100"/>
        <c:tickLblSkip val="1"/>
        <c:tickMarkSkip val="1"/>
        <c:noMultiLvlLbl val="0"/>
      </c:catAx>
      <c:valAx>
        <c:axId val="1"/>
        <c:scaling>
          <c:orientation val="minMax"/>
          <c:max val="37"/>
          <c:min val="9"/>
        </c:scaling>
        <c:delete val="0"/>
        <c:axPos val="l"/>
        <c:majorGridlines>
          <c:spPr>
            <a:ln w="3175">
              <a:solidFill>
                <a:srgbClr val="C0C0C0"/>
              </a:solidFill>
              <a:prstDash val="solid"/>
            </a:ln>
          </c:spPr>
        </c:majorGridlines>
        <c:numFmt formatCode="0.0" sourceLinked="1"/>
        <c:majorTickMark val="none"/>
        <c:minorTickMark val="none"/>
        <c:tickLblPos val="nextTo"/>
        <c:spPr>
          <a:ln w="6350">
            <a:noFill/>
          </a:ln>
        </c:spPr>
        <c:txPr>
          <a:bodyPr rot="0" vert="horz"/>
          <a:lstStyle/>
          <a:p>
            <a:pPr>
              <a:defRPr lang="ja-JP" sz="900" b="0" i="0" u="none" strike="noStrike" baseline="0">
                <a:solidFill>
                  <a:srgbClr val="333333"/>
                </a:solidFill>
                <a:latin typeface="ＭＳ Ｐゴシック"/>
                <a:ea typeface="ＭＳ Ｐゴシック"/>
                <a:cs typeface="ＭＳ Ｐゴシック"/>
              </a:defRPr>
            </a:pPr>
            <a:endParaRPr lang="ja-JP"/>
          </a:p>
        </c:txPr>
        <c:crossAx val="1664307088"/>
        <c:crosses val="autoZero"/>
        <c:crossBetween val="between"/>
        <c:majorUnit val="2"/>
      </c:valAx>
      <c:spPr>
        <a:noFill/>
        <a:ln w="25400">
          <a:noFill/>
        </a:ln>
      </c:spPr>
    </c:plotArea>
    <c:legend>
      <c:legendPos val="r"/>
      <c:layout>
        <c:manualLayout>
          <c:xMode val="edge"/>
          <c:yMode val="edge"/>
          <c:x val="7.5873161203686756E-2"/>
          <c:y val="5.8553320645345873E-2"/>
          <c:w val="0.30100490345683534"/>
          <c:h val="0.19261036683210805"/>
        </c:manualLayout>
      </c:layout>
      <c:overlay val="0"/>
      <c:txPr>
        <a:bodyPr/>
        <a:lstStyle/>
        <a:p>
          <a:pPr>
            <a:defRPr lang="ja-JP" sz="800"/>
          </a:pPr>
          <a:endParaRPr lang="ja-JP"/>
        </a:p>
      </c:txPr>
    </c:legend>
    <c:plotVisOnly val="1"/>
    <c:dispBlanksAs val="gap"/>
    <c:showDLblsOverMax val="0"/>
  </c:chart>
  <c:spPr>
    <a:solidFill>
      <a:srgbClr val="FFFFFF"/>
    </a:solidFill>
    <a:ln w="3175">
      <a:solidFill>
        <a:srgbClr val="C0C0C0"/>
      </a:solidFill>
      <a:prstDash val="solid"/>
    </a:ln>
  </c:spPr>
  <c:txPr>
    <a:bodyPr/>
    <a:lstStyle/>
    <a:p>
      <a:pPr>
        <a:defRPr sz="10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1" i="0" u="none" strike="noStrike" kern="1200" spc="0" baseline="0">
                <a:solidFill>
                  <a:schemeClr val="tx1"/>
                </a:solidFill>
                <a:latin typeface="メイリオ" panose="020B0604030504040204" pitchFamily="50" charset="-128"/>
                <a:ea typeface="メイリオ" panose="020B0604030504040204" pitchFamily="50" charset="-128"/>
                <a:cs typeface="+mn-cs"/>
              </a:defRPr>
            </a:pPr>
            <a:r>
              <a:rPr lang="ja-JP" altLang="en-US" sz="1200" b="1" i="0" u="none" strike="noStrike" kern="1200" spc="0" baseline="0" dirty="0">
                <a:solidFill>
                  <a:schemeClr val="tx1"/>
                </a:solidFill>
                <a:latin typeface="メイリオ" panose="020B0604030504040204" pitchFamily="50" charset="-128"/>
                <a:ea typeface="メイリオ" panose="020B0604030504040204" pitchFamily="50" charset="-128"/>
              </a:rPr>
              <a:t>建設業従事者数と全産業に占める割合の推移</a:t>
            </a:r>
            <a:endParaRPr lang="ja-JP" altLang="ja-JP" sz="1200" b="1" i="0" u="none" strike="noStrike" kern="1200" spc="0" baseline="0" dirty="0">
              <a:solidFill>
                <a:schemeClr val="tx1"/>
              </a:solidFill>
              <a:latin typeface="メイリオ" panose="020B0604030504040204" pitchFamily="50" charset="-128"/>
              <a:ea typeface="メイリオ" panose="020B0604030504040204" pitchFamily="50" charset="-128"/>
            </a:endParaRPr>
          </a:p>
        </c:rich>
      </c:tx>
      <c:overlay val="0"/>
      <c:spPr>
        <a:noFill/>
        <a:ln w="25400">
          <a:noFill/>
        </a:ln>
      </c:spPr>
    </c:title>
    <c:autoTitleDeleted val="0"/>
    <c:plotArea>
      <c:layout>
        <c:manualLayout>
          <c:layoutTarget val="inner"/>
          <c:xMode val="edge"/>
          <c:yMode val="edge"/>
          <c:x val="4.6680682556686906E-2"/>
          <c:y val="0.10925786163522012"/>
          <c:w val="0.93651900996281079"/>
          <c:h val="0.69822437163522422"/>
        </c:manualLayout>
      </c:layout>
      <c:barChart>
        <c:barDir val="col"/>
        <c:grouping val="stacked"/>
        <c:varyColors val="0"/>
        <c:ser>
          <c:idx val="0"/>
          <c:order val="0"/>
          <c:tx>
            <c:strRef>
              <c:f>全体!$V$4</c:f>
              <c:strCache>
                <c:ptCount val="1"/>
                <c:pt idx="0">
                  <c:v>技能者</c:v>
                </c:pt>
              </c:strCache>
            </c:strRef>
          </c:tx>
          <c:spPr>
            <a:solidFill>
              <a:srgbClr val="FFC000"/>
            </a:solidFill>
            <a:ln>
              <a:noFill/>
            </a:ln>
            <a:effectLst/>
          </c:spPr>
          <c:invertIfNegative val="0"/>
          <c:dLbls>
            <c:dLbl>
              <c:idx val="7"/>
              <c:layout>
                <c:manualLayout>
                  <c:x val="4.955794894867839E-3"/>
                  <c:y val="0.16198673641613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84-43D8-8F7C-B2E0205D5716}"/>
                </c:ext>
              </c:extLst>
            </c:dLbl>
            <c:dLbl>
              <c:idx val="20"/>
              <c:layout>
                <c:manualLayout>
                  <c:x val="4.9557948948678841E-3"/>
                  <c:y val="0.1059144045797800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84-43D8-8F7C-B2E0205D5716}"/>
                </c:ext>
              </c:extLst>
            </c:dLbl>
            <c:dLbl>
              <c:idx val="34"/>
              <c:layout>
                <c:manualLayout>
                  <c:x val="0"/>
                  <c:y val="8.7223627300995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84-43D8-8F7C-B2E0205D5716}"/>
                </c:ext>
              </c:extLst>
            </c:dLbl>
            <c:spPr>
              <a:noFill/>
              <a:ln>
                <a:noFill/>
              </a:ln>
              <a:effectLst/>
            </c:spPr>
            <c:txPr>
              <a:bodyPr wrap="square" lIns="38100" tIns="19050" rIns="38100" bIns="19050" anchor="ctr">
                <a:spAutoFit/>
              </a:bodyPr>
              <a:lstStyle/>
              <a:p>
                <a:pPr>
                  <a:defRPr sz="1200"/>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全体!$U$5:$U$39</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全体!$V$5:$V$39</c:f>
              <c:numCache>
                <c:formatCode>#,##0_);\(#,##0\)</c:formatCode>
                <c:ptCount val="35"/>
                <c:pt idx="0">
                  <c:v>395</c:v>
                </c:pt>
                <c:pt idx="1">
                  <c:v>399</c:v>
                </c:pt>
                <c:pt idx="2">
                  <c:v>408</c:v>
                </c:pt>
                <c:pt idx="3">
                  <c:v>420</c:v>
                </c:pt>
                <c:pt idx="4">
                  <c:v>433</c:v>
                </c:pt>
                <c:pt idx="5">
                  <c:v>438</c:v>
                </c:pt>
                <c:pt idx="6">
                  <c:v>442</c:v>
                </c:pt>
                <c:pt idx="7">
                  <c:v>455</c:v>
                </c:pt>
                <c:pt idx="8">
                  <c:v>434</c:v>
                </c:pt>
                <c:pt idx="9">
                  <c:v>432</c:v>
                </c:pt>
                <c:pt idx="10">
                  <c:v>432</c:v>
                </c:pt>
                <c:pt idx="11">
                  <c:v>415</c:v>
                </c:pt>
                <c:pt idx="12">
                  <c:v>414</c:v>
                </c:pt>
                <c:pt idx="13">
                  <c:v>401</c:v>
                </c:pt>
                <c:pt idx="14">
                  <c:v>385</c:v>
                </c:pt>
                <c:pt idx="15">
                  <c:v>381</c:v>
                </c:pt>
                <c:pt idx="16" formatCode="General">
                  <c:v>375</c:v>
                </c:pt>
                <c:pt idx="17" formatCode="General">
                  <c:v>370</c:v>
                </c:pt>
                <c:pt idx="18" formatCode="General">
                  <c:v>358</c:v>
                </c:pt>
                <c:pt idx="19" formatCode="General">
                  <c:v>342</c:v>
                </c:pt>
                <c:pt idx="20" formatCode="General">
                  <c:v>331</c:v>
                </c:pt>
                <c:pt idx="21" formatCode="General">
                  <c:v>334</c:v>
                </c:pt>
                <c:pt idx="22" formatCode="General">
                  <c:v>335</c:v>
                </c:pt>
                <c:pt idx="23" formatCode="General">
                  <c:v>338</c:v>
                </c:pt>
                <c:pt idx="24" formatCode="General">
                  <c:v>341</c:v>
                </c:pt>
                <c:pt idx="25" formatCode="General">
                  <c:v>331</c:v>
                </c:pt>
                <c:pt idx="26" formatCode="General">
                  <c:v>326</c:v>
                </c:pt>
                <c:pt idx="27" formatCode="General">
                  <c:v>331</c:v>
                </c:pt>
                <c:pt idx="28" formatCode="General">
                  <c:v>328</c:v>
                </c:pt>
                <c:pt idx="29" formatCode="General">
                  <c:v>324</c:v>
                </c:pt>
                <c:pt idx="30" formatCode="General">
                  <c:v>318</c:v>
                </c:pt>
                <c:pt idx="31" formatCode="General">
                  <c:v>311</c:v>
                </c:pt>
                <c:pt idx="32" formatCode="General">
                  <c:v>302</c:v>
                </c:pt>
                <c:pt idx="33" formatCode="General">
                  <c:v>304</c:v>
                </c:pt>
                <c:pt idx="34" formatCode="General">
                  <c:v>300</c:v>
                </c:pt>
              </c:numCache>
            </c:numRef>
          </c:val>
          <c:extLst>
            <c:ext xmlns:c16="http://schemas.microsoft.com/office/drawing/2014/chart" uri="{C3380CC4-5D6E-409C-BE32-E72D297353CC}">
              <c16:uniqueId val="{00000003-5F84-43D8-8F7C-B2E0205D5716}"/>
            </c:ext>
          </c:extLst>
        </c:ser>
        <c:ser>
          <c:idx val="1"/>
          <c:order val="1"/>
          <c:tx>
            <c:strRef>
              <c:f>全体!$W$4</c:f>
              <c:strCache>
                <c:ptCount val="1"/>
                <c:pt idx="0">
                  <c:v>技術者</c:v>
                </c:pt>
              </c:strCache>
            </c:strRef>
          </c:tx>
          <c:spPr>
            <a:solidFill>
              <a:srgbClr val="FFFFFF">
                <a:lumMod val="75000"/>
              </a:srgbClr>
            </a:solidFill>
            <a:ln>
              <a:noFill/>
            </a:ln>
            <a:effectLst/>
          </c:spPr>
          <c:invertIfNegative val="0"/>
          <c:dLbls>
            <c:dLbl>
              <c:idx val="7"/>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84-43D8-8F7C-B2E0205D5716}"/>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84-43D8-8F7C-B2E0205D5716}"/>
                </c:ext>
              </c:extLst>
            </c:dLbl>
            <c:dLbl>
              <c:idx val="3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F84-43D8-8F7C-B2E0205D5716}"/>
                </c:ext>
              </c:extLst>
            </c:dLbl>
            <c:spPr>
              <a:noFill/>
              <a:ln>
                <a:noFill/>
              </a:ln>
              <a:effectLst/>
            </c:spPr>
            <c:txPr>
              <a:bodyPr wrap="square" lIns="38100" tIns="19050" rIns="38100" bIns="19050" anchor="ctr">
                <a:spAutoFit/>
              </a:bodyPr>
              <a:lstStyle/>
              <a:p>
                <a:pPr>
                  <a:defRPr sz="1200"/>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全体!$U$5:$U$39</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全体!$W$5:$W$39</c:f>
              <c:numCache>
                <c:formatCode>#,##0_);\(#,##0\)</c:formatCode>
                <c:ptCount val="35"/>
                <c:pt idx="0">
                  <c:v>29</c:v>
                </c:pt>
                <c:pt idx="1">
                  <c:v>33</c:v>
                </c:pt>
                <c:pt idx="2">
                  <c:v>36</c:v>
                </c:pt>
                <c:pt idx="3">
                  <c:v>42</c:v>
                </c:pt>
                <c:pt idx="4">
                  <c:v>42</c:v>
                </c:pt>
                <c:pt idx="5">
                  <c:v>43</c:v>
                </c:pt>
                <c:pt idx="6">
                  <c:v>43</c:v>
                </c:pt>
                <c:pt idx="7">
                  <c:v>41</c:v>
                </c:pt>
                <c:pt idx="8">
                  <c:v>43</c:v>
                </c:pt>
                <c:pt idx="9">
                  <c:v>42</c:v>
                </c:pt>
                <c:pt idx="10">
                  <c:v>41.833333333333336</c:v>
                </c:pt>
                <c:pt idx="11">
                  <c:v>39</c:v>
                </c:pt>
                <c:pt idx="12">
                  <c:v>37</c:v>
                </c:pt>
                <c:pt idx="13">
                  <c:v>36</c:v>
                </c:pt>
                <c:pt idx="14">
                  <c:v>34</c:v>
                </c:pt>
                <c:pt idx="15">
                  <c:v>32</c:v>
                </c:pt>
                <c:pt idx="16" formatCode="General">
                  <c:v>31</c:v>
                </c:pt>
                <c:pt idx="17" formatCode="General">
                  <c:v>31</c:v>
                </c:pt>
                <c:pt idx="18" formatCode="General">
                  <c:v>30</c:v>
                </c:pt>
                <c:pt idx="19" formatCode="General">
                  <c:v>32</c:v>
                </c:pt>
                <c:pt idx="20" formatCode="General">
                  <c:v>31</c:v>
                </c:pt>
                <c:pt idx="21" formatCode="General">
                  <c:v>31</c:v>
                </c:pt>
                <c:pt idx="22" formatCode="General">
                  <c:v>32</c:v>
                </c:pt>
                <c:pt idx="23" formatCode="General">
                  <c:v>27</c:v>
                </c:pt>
                <c:pt idx="24" formatCode="General">
                  <c:v>28</c:v>
                </c:pt>
                <c:pt idx="25" formatCode="General">
                  <c:v>32</c:v>
                </c:pt>
                <c:pt idx="26" formatCode="General">
                  <c:v>31</c:v>
                </c:pt>
                <c:pt idx="27" formatCode="General">
                  <c:v>31</c:v>
                </c:pt>
                <c:pt idx="28" formatCode="General">
                  <c:v>33</c:v>
                </c:pt>
                <c:pt idx="29" formatCode="General">
                  <c:v>36</c:v>
                </c:pt>
                <c:pt idx="30" formatCode="General">
                  <c:v>37</c:v>
                </c:pt>
                <c:pt idx="31" formatCode="General">
                  <c:v>36</c:v>
                </c:pt>
                <c:pt idx="32" formatCode="General">
                  <c:v>37</c:v>
                </c:pt>
                <c:pt idx="33" formatCode="General">
                  <c:v>38</c:v>
                </c:pt>
                <c:pt idx="34" formatCode="General">
                  <c:v>39</c:v>
                </c:pt>
              </c:numCache>
            </c:numRef>
          </c:val>
          <c:extLst>
            <c:ext xmlns:c16="http://schemas.microsoft.com/office/drawing/2014/chart" uri="{C3380CC4-5D6E-409C-BE32-E72D297353CC}">
              <c16:uniqueId val="{00000007-5F84-43D8-8F7C-B2E0205D5716}"/>
            </c:ext>
          </c:extLst>
        </c:ser>
        <c:ser>
          <c:idx val="2"/>
          <c:order val="2"/>
          <c:tx>
            <c:strRef>
              <c:f>全体!$X$4</c:f>
              <c:strCache>
                <c:ptCount val="1"/>
                <c:pt idx="0">
                  <c:v>管理的職業・事務従事者</c:v>
                </c:pt>
              </c:strCache>
            </c:strRef>
          </c:tx>
          <c:spPr>
            <a:solidFill>
              <a:srgbClr val="92D050"/>
            </a:solidFill>
            <a:ln>
              <a:noFill/>
            </a:ln>
            <a:effectLst/>
          </c:spPr>
          <c:invertIfNegative val="0"/>
          <c:cat>
            <c:strRef>
              <c:f>全体!$U$5:$U$39</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全体!$X$5:$X$39</c:f>
              <c:numCache>
                <c:formatCode>#,##0_);\(#,##0\)</c:formatCode>
                <c:ptCount val="35"/>
                <c:pt idx="0">
                  <c:v>118</c:v>
                </c:pt>
                <c:pt idx="1">
                  <c:v>127</c:v>
                </c:pt>
                <c:pt idx="2">
                  <c:v>127</c:v>
                </c:pt>
                <c:pt idx="3">
                  <c:v>128</c:v>
                </c:pt>
                <c:pt idx="4">
                  <c:v>127</c:v>
                </c:pt>
                <c:pt idx="5">
                  <c:v>128</c:v>
                </c:pt>
                <c:pt idx="6">
                  <c:v>131</c:v>
                </c:pt>
                <c:pt idx="7">
                  <c:v>133</c:v>
                </c:pt>
                <c:pt idx="8">
                  <c:v>131</c:v>
                </c:pt>
                <c:pt idx="9">
                  <c:v>128</c:v>
                </c:pt>
                <c:pt idx="10">
                  <c:v>125.58333333333333</c:v>
                </c:pt>
                <c:pt idx="11">
                  <c:v>124</c:v>
                </c:pt>
                <c:pt idx="12">
                  <c:v>116</c:v>
                </c:pt>
                <c:pt idx="13">
                  <c:v>114</c:v>
                </c:pt>
                <c:pt idx="14">
                  <c:v>113</c:v>
                </c:pt>
                <c:pt idx="15">
                  <c:v>107</c:v>
                </c:pt>
                <c:pt idx="16" formatCode="General">
                  <c:v>107</c:v>
                </c:pt>
                <c:pt idx="17" formatCode="General">
                  <c:v>103</c:v>
                </c:pt>
                <c:pt idx="18" formatCode="General">
                  <c:v>103</c:v>
                </c:pt>
                <c:pt idx="19" formatCode="General">
                  <c:v>100</c:v>
                </c:pt>
                <c:pt idx="20" formatCode="General">
                  <c:v>94</c:v>
                </c:pt>
                <c:pt idx="21" formatCode="General">
                  <c:v>98</c:v>
                </c:pt>
                <c:pt idx="22" formatCode="General">
                  <c:v>98</c:v>
                </c:pt>
                <c:pt idx="23" formatCode="General">
                  <c:v>96</c:v>
                </c:pt>
                <c:pt idx="24" formatCode="General">
                  <c:v>98</c:v>
                </c:pt>
                <c:pt idx="25" formatCode="General">
                  <c:v>99</c:v>
                </c:pt>
                <c:pt idx="26" formatCode="General">
                  <c:v>99</c:v>
                </c:pt>
                <c:pt idx="27" formatCode="General">
                  <c:v>99</c:v>
                </c:pt>
                <c:pt idx="28" formatCode="General">
                  <c:v>104</c:v>
                </c:pt>
                <c:pt idx="29" formatCode="General">
                  <c:v>102</c:v>
                </c:pt>
                <c:pt idx="30" formatCode="General">
                  <c:v>100</c:v>
                </c:pt>
                <c:pt idx="31" formatCode="General">
                  <c:v>100</c:v>
                </c:pt>
                <c:pt idx="32" formatCode="General">
                  <c:v>103</c:v>
                </c:pt>
                <c:pt idx="33" formatCode="General">
                  <c:v>107</c:v>
                </c:pt>
                <c:pt idx="34" formatCode="General">
                  <c:v>103</c:v>
                </c:pt>
              </c:numCache>
            </c:numRef>
          </c:val>
          <c:extLst>
            <c:ext xmlns:c16="http://schemas.microsoft.com/office/drawing/2014/chart" uri="{C3380CC4-5D6E-409C-BE32-E72D297353CC}">
              <c16:uniqueId val="{00000008-5F84-43D8-8F7C-B2E0205D5716}"/>
            </c:ext>
          </c:extLst>
        </c:ser>
        <c:ser>
          <c:idx val="3"/>
          <c:order val="3"/>
          <c:tx>
            <c:strRef>
              <c:f>全体!$Y$4</c:f>
              <c:strCache>
                <c:ptCount val="1"/>
                <c:pt idx="0">
                  <c:v>販売従事者等</c:v>
                </c:pt>
              </c:strCache>
            </c:strRef>
          </c:tx>
          <c:spPr>
            <a:solidFill>
              <a:srgbClr val="808080"/>
            </a:solidFill>
            <a:effectLst/>
          </c:spPr>
          <c:invertIfNegative val="0"/>
          <c:cat>
            <c:strRef>
              <c:f>全体!$U$5:$U$39</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全体!$Y$5:$Y$39</c:f>
              <c:numCache>
                <c:formatCode>#,##0_);\(#,##0\)</c:formatCode>
                <c:ptCount val="35"/>
                <c:pt idx="0">
                  <c:v>22</c:v>
                </c:pt>
                <c:pt idx="1">
                  <c:v>22</c:v>
                </c:pt>
                <c:pt idx="2">
                  <c:v>24</c:v>
                </c:pt>
                <c:pt idx="3">
                  <c:v>26</c:v>
                </c:pt>
                <c:pt idx="4">
                  <c:v>27</c:v>
                </c:pt>
                <c:pt idx="5">
                  <c:v>29</c:v>
                </c:pt>
                <c:pt idx="6">
                  <c:v>29</c:v>
                </c:pt>
                <c:pt idx="7">
                  <c:v>31</c:v>
                </c:pt>
                <c:pt idx="8">
                  <c:v>31</c:v>
                </c:pt>
                <c:pt idx="9">
                  <c:v>32</c:v>
                </c:pt>
                <c:pt idx="10">
                  <c:v>33.833333333333336</c:v>
                </c:pt>
                <c:pt idx="11">
                  <c:v>33</c:v>
                </c:pt>
                <c:pt idx="12">
                  <c:v>32</c:v>
                </c:pt>
                <c:pt idx="13">
                  <c:v>34</c:v>
                </c:pt>
                <c:pt idx="14">
                  <c:v>35</c:v>
                </c:pt>
                <c:pt idx="15">
                  <c:v>34</c:v>
                </c:pt>
                <c:pt idx="16" formatCode="General">
                  <c:v>32</c:v>
                </c:pt>
                <c:pt idx="17" formatCode="General">
                  <c:v>31</c:v>
                </c:pt>
                <c:pt idx="18" formatCode="General">
                  <c:v>31</c:v>
                </c:pt>
                <c:pt idx="19" formatCode="General">
                  <c:v>29</c:v>
                </c:pt>
                <c:pt idx="20" formatCode="General">
                  <c:v>29</c:v>
                </c:pt>
                <c:pt idx="21" formatCode="General">
                  <c:v>32</c:v>
                </c:pt>
                <c:pt idx="22" formatCode="General">
                  <c:v>30</c:v>
                </c:pt>
                <c:pt idx="23" formatCode="General">
                  <c:v>29</c:v>
                </c:pt>
                <c:pt idx="24" formatCode="General">
                  <c:v>30</c:v>
                </c:pt>
                <c:pt idx="25" formatCode="General">
                  <c:v>28</c:v>
                </c:pt>
                <c:pt idx="26" formatCode="General">
                  <c:v>27</c:v>
                </c:pt>
                <c:pt idx="27" formatCode="General">
                  <c:v>28</c:v>
                </c:pt>
                <c:pt idx="28" formatCode="General">
                  <c:v>28</c:v>
                </c:pt>
                <c:pt idx="29" formatCode="General">
                  <c:v>26</c:v>
                </c:pt>
                <c:pt idx="30" formatCode="General">
                  <c:v>27</c:v>
                </c:pt>
                <c:pt idx="31" formatCode="General">
                  <c:v>27</c:v>
                </c:pt>
                <c:pt idx="32" formatCode="General">
                  <c:v>25</c:v>
                </c:pt>
                <c:pt idx="33" formatCode="General">
                  <c:v>24</c:v>
                </c:pt>
                <c:pt idx="34" formatCode="General">
                  <c:v>23</c:v>
                </c:pt>
              </c:numCache>
            </c:numRef>
          </c:val>
          <c:extLst>
            <c:ext xmlns:c16="http://schemas.microsoft.com/office/drawing/2014/chart" uri="{C3380CC4-5D6E-409C-BE32-E72D297353CC}">
              <c16:uniqueId val="{00000009-5F84-43D8-8F7C-B2E0205D5716}"/>
            </c:ext>
          </c:extLst>
        </c:ser>
        <c:dLbls>
          <c:showLegendKey val="0"/>
          <c:showVal val="0"/>
          <c:showCatName val="0"/>
          <c:showSerName val="0"/>
          <c:showPercent val="0"/>
          <c:showBubbleSize val="0"/>
        </c:dLbls>
        <c:gapWidth val="219"/>
        <c:overlap val="100"/>
        <c:axId val="884167599"/>
        <c:axId val="1"/>
      </c:barChart>
      <c:lineChart>
        <c:grouping val="standard"/>
        <c:varyColors val="0"/>
        <c:ser>
          <c:idx val="4"/>
          <c:order val="4"/>
          <c:tx>
            <c:strRef>
              <c:f>全体!$AC$4</c:f>
              <c:strCache>
                <c:ptCount val="1"/>
                <c:pt idx="0">
                  <c:v>全産業に占める建設業従事者の割合</c:v>
                </c:pt>
              </c:strCache>
            </c:strRef>
          </c:tx>
          <c:spPr>
            <a:ln>
              <a:solidFill>
                <a:srgbClr val="FF0000"/>
              </a:solidFill>
            </a:ln>
          </c:spPr>
          <c:marker>
            <c:symbol val="circle"/>
            <c:size val="5"/>
            <c:spPr>
              <a:solidFill>
                <a:srgbClr val="FF0000"/>
              </a:solidFill>
              <a:ln>
                <a:solidFill>
                  <a:srgbClr val="FF0000"/>
                </a:solidFill>
              </a:ln>
            </c:spPr>
          </c:marker>
          <c:dLbls>
            <c:dLbl>
              <c:idx val="7"/>
              <c:layout>
                <c:manualLayout>
                  <c:x val="-7.1859025975584342E-2"/>
                  <c:y val="5.91874613828182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F84-43D8-8F7C-B2E0205D5716}"/>
                </c:ext>
              </c:extLst>
            </c:dLbl>
            <c:dLbl>
              <c:idx val="20"/>
              <c:layout>
                <c:manualLayout>
                  <c:x val="-4.4602154053810961E-2"/>
                  <c:y val="2.8036165918177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F84-43D8-8F7C-B2E0205D5716}"/>
                </c:ext>
              </c:extLst>
            </c:dLbl>
            <c:dLbl>
              <c:idx val="34"/>
              <c:layout>
                <c:manualLayout>
                  <c:x val="-7.4336923423018439E-2"/>
                  <c:y val="1.5575647732320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F84-43D8-8F7C-B2E0205D5716}"/>
                </c:ext>
              </c:extLst>
            </c:dLbl>
            <c:spPr>
              <a:noFill/>
              <a:ln>
                <a:noFill/>
              </a:ln>
              <a:effectLst/>
            </c:spPr>
            <c:txPr>
              <a:bodyPr wrap="square" lIns="38100" tIns="19050" rIns="38100" bIns="19050" anchor="ctr">
                <a:spAutoFit/>
              </a:bodyPr>
              <a:lstStyle/>
              <a:p>
                <a:pPr>
                  <a:defRPr sz="1200">
                    <a:solidFill>
                      <a:srgbClr val="FF000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全体!$U$5:$U$39</c:f>
              <c:strCache>
                <c:ptCount val="35"/>
                <c:pt idx="0">
                  <c:v>H2</c:v>
                </c:pt>
                <c:pt idx="1">
                  <c:v>H3</c:v>
                </c:pt>
                <c:pt idx="2">
                  <c:v>H4</c:v>
                </c:pt>
                <c:pt idx="3">
                  <c:v>H5</c:v>
                </c:pt>
                <c:pt idx="4">
                  <c:v>H6</c:v>
                </c:pt>
                <c:pt idx="5">
                  <c:v>H7</c:v>
                </c:pt>
                <c:pt idx="6">
                  <c:v>H8</c:v>
                </c:pt>
                <c:pt idx="7">
                  <c:v>H9</c:v>
                </c:pt>
                <c:pt idx="8">
                  <c:v>H10</c:v>
                </c:pt>
                <c:pt idx="9">
                  <c:v>H11</c:v>
                </c:pt>
                <c:pt idx="10">
                  <c:v>H12</c:v>
                </c:pt>
                <c:pt idx="11">
                  <c:v>H13</c:v>
                </c:pt>
                <c:pt idx="12">
                  <c:v>H14</c:v>
                </c:pt>
                <c:pt idx="13">
                  <c:v>H15</c:v>
                </c:pt>
                <c:pt idx="14">
                  <c:v>H16</c:v>
                </c:pt>
                <c:pt idx="15">
                  <c:v>H17</c:v>
                </c:pt>
                <c:pt idx="16">
                  <c:v>H18</c:v>
                </c:pt>
                <c:pt idx="17">
                  <c:v>H19</c:v>
                </c:pt>
                <c:pt idx="18">
                  <c:v>H20</c:v>
                </c:pt>
                <c:pt idx="19">
                  <c:v>H21</c:v>
                </c:pt>
                <c:pt idx="20">
                  <c:v>H22</c:v>
                </c:pt>
                <c:pt idx="21">
                  <c:v>H23</c:v>
                </c:pt>
                <c:pt idx="22">
                  <c:v>H24</c:v>
                </c:pt>
                <c:pt idx="23">
                  <c:v>H25</c:v>
                </c:pt>
                <c:pt idx="24">
                  <c:v>H26</c:v>
                </c:pt>
                <c:pt idx="25">
                  <c:v>H27</c:v>
                </c:pt>
                <c:pt idx="26">
                  <c:v>H28</c:v>
                </c:pt>
                <c:pt idx="27">
                  <c:v>H29</c:v>
                </c:pt>
                <c:pt idx="28">
                  <c:v>H30</c:v>
                </c:pt>
                <c:pt idx="29">
                  <c:v>R1</c:v>
                </c:pt>
                <c:pt idx="30">
                  <c:v>R2</c:v>
                </c:pt>
                <c:pt idx="31">
                  <c:v>R3</c:v>
                </c:pt>
                <c:pt idx="32">
                  <c:v>R4</c:v>
                </c:pt>
                <c:pt idx="33">
                  <c:v>R5</c:v>
                </c:pt>
                <c:pt idx="34">
                  <c:v>R6</c:v>
                </c:pt>
              </c:strCache>
            </c:strRef>
          </c:cat>
          <c:val>
            <c:numRef>
              <c:f>全体!$AC$5:$AC$39</c:f>
              <c:numCache>
                <c:formatCode>0.00%</c:formatCode>
                <c:ptCount val="35"/>
                <c:pt idx="0">
                  <c:v>9.409505520883342E-2</c:v>
                </c:pt>
                <c:pt idx="1">
                  <c:v>9.483435390171141E-2</c:v>
                </c:pt>
                <c:pt idx="2">
                  <c:v>9.617775015537601E-2</c:v>
                </c:pt>
                <c:pt idx="3">
                  <c:v>9.9224806201550386E-2</c:v>
                </c:pt>
                <c:pt idx="4">
                  <c:v>0.10150317681698434</c:v>
                </c:pt>
                <c:pt idx="5">
                  <c:v>0.10267926281554901</c:v>
                </c:pt>
                <c:pt idx="6">
                  <c:v>0.10329941412272588</c:v>
                </c:pt>
                <c:pt idx="7">
                  <c:v>0.104468506939149</c:v>
                </c:pt>
                <c:pt idx="8">
                  <c:v>0.10162726435369972</c:v>
                </c:pt>
                <c:pt idx="9">
                  <c:v>0.10167130919220056</c:v>
                </c:pt>
                <c:pt idx="10">
                  <c:v>0.10130313372634192</c:v>
                </c:pt>
                <c:pt idx="11">
                  <c:v>9.8565190268247033E-2</c:v>
                </c:pt>
                <c:pt idx="12">
                  <c:v>9.7630331753554497E-2</c:v>
                </c:pt>
                <c:pt idx="13">
                  <c:v>9.5630145661811272E-2</c:v>
                </c:pt>
                <c:pt idx="14">
                  <c:v>9.2273660925896672E-2</c:v>
                </c:pt>
                <c:pt idx="15">
                  <c:v>8.9364380113278796E-2</c:v>
                </c:pt>
                <c:pt idx="16">
                  <c:v>8.7650649553920795E-2</c:v>
                </c:pt>
                <c:pt idx="17">
                  <c:v>8.6198848607437373E-2</c:v>
                </c:pt>
                <c:pt idx="18">
                  <c:v>8.4412544858792321E-2</c:v>
                </c:pt>
                <c:pt idx="19">
                  <c:v>8.2673424136838772E-2</c:v>
                </c:pt>
                <c:pt idx="20">
                  <c:v>8.0025404890441409E-2</c:v>
                </c:pt>
                <c:pt idx="21">
                  <c:v>7.9771174320673766E-2</c:v>
                </c:pt>
                <c:pt idx="22">
                  <c:v>8.0095541401273881E-2</c:v>
                </c:pt>
                <c:pt idx="23">
                  <c:v>7.9038887132469177E-2</c:v>
                </c:pt>
                <c:pt idx="24">
                  <c:v>7.957934390205619E-2</c:v>
                </c:pt>
                <c:pt idx="25">
                  <c:v>7.856919712589816E-2</c:v>
                </c:pt>
                <c:pt idx="26">
                  <c:v>7.6506955177743433E-2</c:v>
                </c:pt>
                <c:pt idx="27">
                  <c:v>7.6276368083154994E-2</c:v>
                </c:pt>
                <c:pt idx="28">
                  <c:v>7.5576174797964676E-2</c:v>
                </c:pt>
                <c:pt idx="29">
                  <c:v>7.407407407407407E-2</c:v>
                </c:pt>
                <c:pt idx="30">
                  <c:v>7.3621460506706413E-2</c:v>
                </c:pt>
                <c:pt idx="31">
                  <c:v>7.2247877253091022E-2</c:v>
                </c:pt>
                <c:pt idx="32">
                  <c:v>7.1247954782091324E-2</c:v>
                </c:pt>
                <c:pt idx="33">
                  <c:v>7.1587372165406851E-2</c:v>
                </c:pt>
                <c:pt idx="34">
                  <c:v>7.034360713759033E-2</c:v>
                </c:pt>
              </c:numCache>
            </c:numRef>
          </c:val>
          <c:smooth val="0"/>
          <c:extLst>
            <c:ext xmlns:c16="http://schemas.microsoft.com/office/drawing/2014/chart" uri="{C3380CC4-5D6E-409C-BE32-E72D297353CC}">
              <c16:uniqueId val="{0000000D-5F84-43D8-8F7C-B2E0205D5716}"/>
            </c:ext>
          </c:extLst>
        </c:ser>
        <c:dLbls>
          <c:showLegendKey val="0"/>
          <c:showVal val="0"/>
          <c:showCatName val="0"/>
          <c:showSerName val="0"/>
          <c:showPercent val="0"/>
          <c:showBubbleSize val="0"/>
        </c:dLbls>
        <c:marker val="1"/>
        <c:smooth val="0"/>
        <c:axId val="286064208"/>
        <c:axId val="286059408"/>
      </c:lineChart>
      <c:catAx>
        <c:axId val="884167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
        <c:crosses val="autoZero"/>
        <c:auto val="1"/>
        <c:lblAlgn val="ctr"/>
        <c:lblOffset val="100"/>
        <c:noMultiLvlLbl val="0"/>
      </c:catAx>
      <c:valAx>
        <c:axId val="1"/>
        <c:scaling>
          <c:orientation val="minMax"/>
          <c:max val="700"/>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ln w="6350">
            <a:noFill/>
          </a:ln>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84167599"/>
        <c:crosses val="autoZero"/>
        <c:crossBetween val="between"/>
      </c:valAx>
      <c:valAx>
        <c:axId val="286059408"/>
        <c:scaling>
          <c:orientation val="minMax"/>
          <c:min val="6.0000000000000012E-2"/>
        </c:scaling>
        <c:delete val="0"/>
        <c:axPos val="r"/>
        <c:numFmt formatCode="0.00%" sourceLinked="1"/>
        <c:majorTickMark val="out"/>
        <c:minorTickMark val="none"/>
        <c:tickLblPos val="nextTo"/>
        <c:crossAx val="286064208"/>
        <c:crosses val="max"/>
        <c:crossBetween val="between"/>
      </c:valAx>
      <c:catAx>
        <c:axId val="286064208"/>
        <c:scaling>
          <c:orientation val="minMax"/>
        </c:scaling>
        <c:delete val="1"/>
        <c:axPos val="b"/>
        <c:numFmt formatCode="General" sourceLinked="1"/>
        <c:majorTickMark val="out"/>
        <c:minorTickMark val="none"/>
        <c:tickLblPos val="nextTo"/>
        <c:crossAx val="286059408"/>
        <c:crosses val="autoZero"/>
        <c:auto val="1"/>
        <c:lblAlgn val="ctr"/>
        <c:lblOffset val="100"/>
        <c:noMultiLvlLbl val="0"/>
      </c:catAx>
      <c:spPr>
        <a:noFill/>
        <a:ln w="25400">
          <a:noFill/>
        </a:ln>
      </c:spPr>
    </c:plotArea>
    <c:legend>
      <c:legendPos val="b"/>
      <c:legendEntry>
        <c:idx val="0"/>
        <c:txPr>
          <a:bodyPr rot="0" spcFirstLastPara="1" vertOverflow="ellipsis" vert="horz" wrap="square" anchor="ctr" anchorCtr="1"/>
          <a:lstStyle/>
          <a:p>
            <a:pPr>
              <a:defRPr lang="ja-JP" sz="900" b="1" i="0" u="none" strike="noStrike" kern="1200" baseline="0">
                <a:solidFill>
                  <a:schemeClr val="tx1">
                    <a:lumMod val="65000"/>
                    <a:lumOff val="35000"/>
                  </a:schemeClr>
                </a:solidFill>
                <a:latin typeface="+mn-ea"/>
                <a:ea typeface="+mn-ea"/>
                <a:cs typeface="+mn-cs"/>
              </a:defRPr>
            </a:pPr>
            <a:endParaRPr lang="ja-JP"/>
          </a:p>
        </c:txPr>
      </c:legendEntry>
      <c:legendEntry>
        <c:idx val="1"/>
        <c:txPr>
          <a:bodyPr rot="0" spcFirstLastPara="1" vertOverflow="ellipsis" vert="horz" wrap="square" anchor="ctr" anchorCtr="1"/>
          <a:lstStyle/>
          <a:p>
            <a:pPr>
              <a:defRPr lang="ja-JP" sz="900" b="1" i="0" u="none" strike="noStrike" kern="1200" baseline="0">
                <a:solidFill>
                  <a:schemeClr val="tx1">
                    <a:lumMod val="65000"/>
                    <a:lumOff val="35000"/>
                  </a:schemeClr>
                </a:solidFill>
                <a:latin typeface="+mn-ea"/>
                <a:ea typeface="+mn-ea"/>
                <a:cs typeface="+mn-cs"/>
              </a:defRPr>
            </a:pPr>
            <a:endParaRPr lang="ja-JP"/>
          </a:p>
        </c:txPr>
      </c:legendEntry>
      <c:legendEntry>
        <c:idx val="2"/>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ea"/>
                <a:ea typeface="+mn-ea"/>
                <a:cs typeface="+mn-cs"/>
              </a:defRPr>
            </a:pPr>
            <a:endParaRPr lang="ja-JP"/>
          </a:p>
        </c:txPr>
      </c:legendEntry>
      <c:legendEntry>
        <c:idx val="3"/>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legendEntry>
      <c:legendEntry>
        <c:idx val="4"/>
        <c:txPr>
          <a:bodyPr rot="0" spcFirstLastPara="1" vertOverflow="ellipsis" vert="horz" wrap="square" anchor="ctr" anchorCtr="1"/>
          <a:lstStyle/>
          <a:p>
            <a:pPr>
              <a:defRPr lang="ja-JP" sz="900" b="1" i="0" u="none" strike="noStrike" kern="1200" baseline="0">
                <a:solidFill>
                  <a:schemeClr val="tx1">
                    <a:lumMod val="65000"/>
                    <a:lumOff val="35000"/>
                  </a:schemeClr>
                </a:solidFill>
                <a:latin typeface="+mn-ea"/>
                <a:ea typeface="+mn-ea"/>
                <a:cs typeface="+mn-cs"/>
              </a:defRPr>
            </a:pPr>
            <a:endParaRPr lang="ja-JP"/>
          </a:p>
        </c:txPr>
      </c:legendEntry>
      <c:layout>
        <c:manualLayout>
          <c:xMode val="edge"/>
          <c:yMode val="edge"/>
          <c:x val="0"/>
          <c:y val="0.89209655220566375"/>
          <c:w val="0.99785359450242361"/>
          <c:h val="0.10454462265318623"/>
        </c:manualLayout>
      </c:layout>
      <c:overlay val="0"/>
      <c:spPr>
        <a:noFill/>
        <a:ln w="25400">
          <a:noFill/>
        </a:ln>
      </c:spPr>
      <c:txPr>
        <a:bodyPr rot="0" spcFirstLastPara="1" vertOverflow="ellipsis" vert="horz" wrap="square" anchor="ctr" anchorCtr="1"/>
        <a:lstStyle/>
        <a:p>
          <a:pPr>
            <a:defRPr lang="ja-JP" sz="9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w="9525" cap="flat" cmpd="sng" algn="ctr">
      <a:solidFill>
        <a:srgbClr val="FFFFFF"/>
      </a:solidFill>
      <a:round/>
    </a:ln>
    <a:effectLst/>
  </c:spPr>
  <c:txPr>
    <a:bodyPr/>
    <a:lstStyle/>
    <a:p>
      <a:pPr>
        <a:defRPr/>
      </a:pPr>
      <a:endParaRPr lang="ja-JP"/>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288058151609557E-2"/>
          <c:y val="3.1863799283154123E-2"/>
          <c:w val="0.94375555555555557"/>
          <c:h val="0.92794964157706095"/>
        </c:manualLayout>
      </c:layout>
      <c:barChart>
        <c:barDir val="col"/>
        <c:grouping val="stacked"/>
        <c:varyColors val="0"/>
        <c:ser>
          <c:idx val="0"/>
          <c:order val="0"/>
          <c:tx>
            <c:strRef>
              <c:f>政府全体!$B$7</c:f>
              <c:strCache>
                <c:ptCount val="1"/>
                <c:pt idx="0">
                  <c:v>当初予算（左軸）</c:v>
                </c:pt>
              </c:strCache>
            </c:strRef>
          </c:tx>
          <c:spPr>
            <a:solidFill>
              <a:srgbClr val="FFFF99"/>
            </a:solidFill>
            <a:ln w="635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00" b="0" i="0" u="none" strike="noStrike" kern="1200" baseline="0">
                    <a:solidFill>
                      <a:schemeClr val="tx1"/>
                    </a:solidFill>
                    <a:latin typeface="+mn-ea"/>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政府全体!$D$4:$AF$4</c:f>
              <c:strCache>
                <c:ptCount val="29"/>
                <c:pt idx="0">
                  <c:v>H9</c:v>
                </c:pt>
                <c:pt idx="1">
                  <c:v>H10</c:v>
                </c:pt>
                <c:pt idx="2">
                  <c:v>H11</c:v>
                </c:pt>
                <c:pt idx="3">
                  <c:v>H12</c:v>
                </c:pt>
                <c:pt idx="4">
                  <c:v>H13</c:v>
                </c:pt>
                <c:pt idx="5">
                  <c:v>H14</c:v>
                </c:pt>
                <c:pt idx="6">
                  <c:v>H15</c:v>
                </c:pt>
                <c:pt idx="7">
                  <c:v>H16</c:v>
                </c:pt>
                <c:pt idx="8">
                  <c:v>H17</c:v>
                </c:pt>
                <c:pt idx="9">
                  <c:v>H18</c:v>
                </c:pt>
                <c:pt idx="10">
                  <c:v>H19</c:v>
                </c:pt>
                <c:pt idx="11">
                  <c:v>H20</c:v>
                </c:pt>
                <c:pt idx="12">
                  <c:v>H21</c:v>
                </c:pt>
                <c:pt idx="13">
                  <c:v>H22</c:v>
                </c:pt>
                <c:pt idx="14">
                  <c:v>H23</c:v>
                </c:pt>
                <c:pt idx="15">
                  <c:v>H24</c:v>
                </c:pt>
                <c:pt idx="16">
                  <c:v>H25</c:v>
                </c:pt>
                <c:pt idx="17">
                  <c:v>H26</c:v>
                </c:pt>
                <c:pt idx="18">
                  <c:v>H27</c:v>
                </c:pt>
                <c:pt idx="19">
                  <c:v>H28</c:v>
                </c:pt>
                <c:pt idx="20">
                  <c:v>H29</c:v>
                </c:pt>
                <c:pt idx="21">
                  <c:v>H30</c:v>
                </c:pt>
                <c:pt idx="22">
                  <c:v>R1</c:v>
                </c:pt>
                <c:pt idx="23">
                  <c:v>R2</c:v>
                </c:pt>
                <c:pt idx="24">
                  <c:v>R3</c:v>
                </c:pt>
                <c:pt idx="25">
                  <c:v>R4</c:v>
                </c:pt>
                <c:pt idx="26">
                  <c:v>R5</c:v>
                </c:pt>
                <c:pt idx="27">
                  <c:v>R6</c:v>
                </c:pt>
                <c:pt idx="28">
                  <c:v>R7</c:v>
                </c:pt>
              </c:strCache>
            </c:strRef>
          </c:cat>
          <c:val>
            <c:numRef>
              <c:f>政府全体!$D$7:$AF$7</c:f>
              <c:numCache>
                <c:formatCode>0.0_ </c:formatCode>
                <c:ptCount val="29"/>
                <c:pt idx="0">
                  <c:v>9.7446590000000004</c:v>
                </c:pt>
                <c:pt idx="1">
                  <c:v>8.9853319999999997</c:v>
                </c:pt>
                <c:pt idx="2">
                  <c:v>9.4307020000000001</c:v>
                </c:pt>
                <c:pt idx="3">
                  <c:v>9.4340030000000006</c:v>
                </c:pt>
                <c:pt idx="4">
                  <c:v>9.4335339999999999</c:v>
                </c:pt>
                <c:pt idx="5">
                  <c:v>8.4239049999999995</c:v>
                </c:pt>
                <c:pt idx="6">
                  <c:v>8.0970859999999991</c:v>
                </c:pt>
                <c:pt idx="7">
                  <c:v>7.8159340000000004</c:v>
                </c:pt>
                <c:pt idx="8">
                  <c:v>7.5310269999999999</c:v>
                </c:pt>
                <c:pt idx="9">
                  <c:v>7.2014940000000003</c:v>
                </c:pt>
                <c:pt idx="10">
                  <c:v>6.947279</c:v>
                </c:pt>
                <c:pt idx="11">
                  <c:v>6.7351510000000001</c:v>
                </c:pt>
                <c:pt idx="12">
                  <c:v>7.0700890000000003</c:v>
                </c:pt>
                <c:pt idx="13">
                  <c:v>5.7730649999999999</c:v>
                </c:pt>
                <c:pt idx="14">
                  <c:v>4.9743380000000004</c:v>
                </c:pt>
                <c:pt idx="15">
                  <c:v>4.5733959999999998</c:v>
                </c:pt>
                <c:pt idx="16">
                  <c:v>5.2852740000000002</c:v>
                </c:pt>
                <c:pt idx="17">
                  <c:v>5.9684949999999999</c:v>
                </c:pt>
                <c:pt idx="18">
                  <c:v>5.971082</c:v>
                </c:pt>
                <c:pt idx="19">
                  <c:v>5.9737030000000004</c:v>
                </c:pt>
                <c:pt idx="20">
                  <c:v>5.9763250000000001</c:v>
                </c:pt>
                <c:pt idx="21">
                  <c:v>5.9789469999999998</c:v>
                </c:pt>
                <c:pt idx="22">
                  <c:v>6.059609</c:v>
                </c:pt>
                <c:pt idx="23">
                  <c:v>6.0668660000000001</c:v>
                </c:pt>
                <c:pt idx="24">
                  <c:v>6.054921577</c:v>
                </c:pt>
                <c:pt idx="25">
                  <c:v>6.0573922270000002</c:v>
                </c:pt>
                <c:pt idx="26">
                  <c:v>6.0801480000000003</c:v>
                </c:pt>
                <c:pt idx="27">
                  <c:v>6.0827499999999999</c:v>
                </c:pt>
                <c:pt idx="28">
                  <c:v>6.0857520000000003</c:v>
                </c:pt>
              </c:numCache>
            </c:numRef>
          </c:val>
          <c:extLst>
            <c:ext xmlns:c16="http://schemas.microsoft.com/office/drawing/2014/chart" uri="{C3380CC4-5D6E-409C-BE32-E72D297353CC}">
              <c16:uniqueId val="{00000000-6F28-4363-8F11-F9FC8382B121}"/>
            </c:ext>
          </c:extLst>
        </c:ser>
        <c:ser>
          <c:idx val="2"/>
          <c:order val="1"/>
          <c:tx>
            <c:strRef>
              <c:f>政府全体!$B$10</c:f>
              <c:strCache>
                <c:ptCount val="1"/>
                <c:pt idx="0">
                  <c:v>臨時・特別の措置等（左軸）</c:v>
                </c:pt>
              </c:strCache>
            </c:strRef>
          </c:tx>
          <c:spPr>
            <a:solidFill>
              <a:srgbClr val="FF9999"/>
            </a:solidFill>
            <a:ln w="6350">
              <a:solidFill>
                <a:schemeClr val="tx1"/>
              </a:solidFill>
            </a:ln>
            <a:effectLst/>
          </c:spPr>
          <c:invertIfNegative val="0"/>
          <c:dPt>
            <c:idx val="21"/>
            <c:invertIfNegative val="0"/>
            <c:bubble3D val="0"/>
            <c:spPr>
              <a:solidFill>
                <a:srgbClr val="CCFFFF"/>
              </a:solidFill>
              <a:ln w="6350">
                <a:solidFill>
                  <a:schemeClr val="tx1"/>
                </a:solidFill>
              </a:ln>
              <a:effectLst/>
            </c:spPr>
            <c:extLst>
              <c:ext xmlns:c16="http://schemas.microsoft.com/office/drawing/2014/chart" uri="{C3380CC4-5D6E-409C-BE32-E72D297353CC}">
                <c16:uniqueId val="{00000002-6F28-4363-8F11-F9FC8382B121}"/>
              </c:ext>
            </c:extLst>
          </c:dPt>
          <c:dLbls>
            <c:dLbl>
              <c:idx val="2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28-4363-8F11-F9FC8382B121}"/>
                </c:ext>
              </c:extLst>
            </c:dLbl>
            <c:dLbl>
              <c:idx val="2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28-4363-8F11-F9FC8382B121}"/>
                </c:ext>
              </c:extLst>
            </c:dLbl>
            <c:dLbl>
              <c:idx val="2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28-4363-8F11-F9FC8382B121}"/>
                </c:ext>
              </c:extLst>
            </c:dLbl>
            <c:spPr>
              <a:noFill/>
              <a:ln>
                <a:noFill/>
              </a:ln>
              <a:effectLst/>
            </c:spPr>
            <c:txPr>
              <a:bodyPr rot="0" spcFirstLastPara="1" vertOverflow="ellipsis" vert="horz" wrap="square" lIns="38100" tIns="19050" rIns="38100" bIns="19050" anchor="ctr" anchorCtr="1">
                <a:spAutoFit/>
              </a:bodyPr>
              <a:lstStyle/>
              <a:p>
                <a:pPr>
                  <a:defRPr lang="ja-JP" sz="1100" b="0" i="0" u="none" strike="noStrike" kern="1200" baseline="0">
                    <a:solidFill>
                      <a:schemeClr val="tx1"/>
                    </a:solidFill>
                    <a:latin typeface="+mn-ea"/>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政府全体!$D$4:$AF$4</c:f>
              <c:strCache>
                <c:ptCount val="29"/>
                <c:pt idx="0">
                  <c:v>H9</c:v>
                </c:pt>
                <c:pt idx="1">
                  <c:v>H10</c:v>
                </c:pt>
                <c:pt idx="2">
                  <c:v>H11</c:v>
                </c:pt>
                <c:pt idx="3">
                  <c:v>H12</c:v>
                </c:pt>
                <c:pt idx="4">
                  <c:v>H13</c:v>
                </c:pt>
                <c:pt idx="5">
                  <c:v>H14</c:v>
                </c:pt>
                <c:pt idx="6">
                  <c:v>H15</c:v>
                </c:pt>
                <c:pt idx="7">
                  <c:v>H16</c:v>
                </c:pt>
                <c:pt idx="8">
                  <c:v>H17</c:v>
                </c:pt>
                <c:pt idx="9">
                  <c:v>H18</c:v>
                </c:pt>
                <c:pt idx="10">
                  <c:v>H19</c:v>
                </c:pt>
                <c:pt idx="11">
                  <c:v>H20</c:v>
                </c:pt>
                <c:pt idx="12">
                  <c:v>H21</c:v>
                </c:pt>
                <c:pt idx="13">
                  <c:v>H22</c:v>
                </c:pt>
                <c:pt idx="14">
                  <c:v>H23</c:v>
                </c:pt>
                <c:pt idx="15">
                  <c:v>H24</c:v>
                </c:pt>
                <c:pt idx="16">
                  <c:v>H25</c:v>
                </c:pt>
                <c:pt idx="17">
                  <c:v>H26</c:v>
                </c:pt>
                <c:pt idx="18">
                  <c:v>H27</c:v>
                </c:pt>
                <c:pt idx="19">
                  <c:v>H28</c:v>
                </c:pt>
                <c:pt idx="20">
                  <c:v>H29</c:v>
                </c:pt>
                <c:pt idx="21">
                  <c:v>H30</c:v>
                </c:pt>
                <c:pt idx="22">
                  <c:v>R1</c:v>
                </c:pt>
                <c:pt idx="23">
                  <c:v>R2</c:v>
                </c:pt>
                <c:pt idx="24">
                  <c:v>R3</c:v>
                </c:pt>
                <c:pt idx="25">
                  <c:v>R4</c:v>
                </c:pt>
                <c:pt idx="26">
                  <c:v>R5</c:v>
                </c:pt>
                <c:pt idx="27">
                  <c:v>R6</c:v>
                </c:pt>
                <c:pt idx="28">
                  <c:v>R7</c:v>
                </c:pt>
              </c:strCache>
            </c:strRef>
          </c:cat>
          <c:val>
            <c:numRef>
              <c:f>政府全体!$D$10:$AF$10</c:f>
              <c:numCache>
                <c:formatCode>0.0_ </c:formatCode>
                <c:ptCount val="2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0.77949999999999997</c:v>
                </c:pt>
                <c:pt idx="22">
                  <c:v>0.85029999999999994</c:v>
                </c:pt>
                <c:pt idx="23">
                  <c:v>0.79020000000000001</c:v>
                </c:pt>
                <c:pt idx="24">
                  <c:v>0</c:v>
                </c:pt>
                <c:pt idx="25">
                  <c:v>0</c:v>
                </c:pt>
                <c:pt idx="26">
                  <c:v>0</c:v>
                </c:pt>
                <c:pt idx="27">
                  <c:v>0</c:v>
                </c:pt>
                <c:pt idx="28">
                  <c:v>0</c:v>
                </c:pt>
              </c:numCache>
            </c:numRef>
          </c:val>
          <c:extLst>
            <c:ext xmlns:c16="http://schemas.microsoft.com/office/drawing/2014/chart" uri="{C3380CC4-5D6E-409C-BE32-E72D297353CC}">
              <c16:uniqueId val="{00000005-6F28-4363-8F11-F9FC8382B121}"/>
            </c:ext>
          </c:extLst>
        </c:ser>
        <c:ser>
          <c:idx val="1"/>
          <c:order val="2"/>
          <c:tx>
            <c:strRef>
              <c:f>政府全体!$B$9</c:f>
              <c:strCache>
                <c:ptCount val="1"/>
                <c:pt idx="0">
                  <c:v>補正予算（左軸）</c:v>
                </c:pt>
              </c:strCache>
            </c:strRef>
          </c:tx>
          <c:spPr>
            <a:solidFill>
              <a:srgbClr val="CCFFFF"/>
            </a:solidFill>
            <a:ln w="6350">
              <a:solidFill>
                <a:schemeClr val="tx1"/>
              </a:solidFill>
            </a:ln>
            <a:effectLst/>
          </c:spPr>
          <c:invertIfNegative val="0"/>
          <c:dPt>
            <c:idx val="21"/>
            <c:invertIfNegative val="0"/>
            <c:bubble3D val="0"/>
            <c:spPr>
              <a:solidFill>
                <a:srgbClr val="FF9999"/>
              </a:solidFill>
              <a:ln w="6350">
                <a:solidFill>
                  <a:schemeClr val="tx1"/>
                </a:solidFill>
              </a:ln>
              <a:effectLst/>
            </c:spPr>
            <c:extLst>
              <c:ext xmlns:c16="http://schemas.microsoft.com/office/drawing/2014/chart" uri="{C3380CC4-5D6E-409C-BE32-E72D297353CC}">
                <c16:uniqueId val="{00000007-6F28-4363-8F11-F9FC8382B121}"/>
              </c:ext>
            </c:extLst>
          </c:dPt>
          <c:dPt>
            <c:idx val="27"/>
            <c:invertIfNegative val="0"/>
            <c:bubble3D val="0"/>
            <c:spPr>
              <a:solidFill>
                <a:srgbClr val="CCFFFF"/>
              </a:solidFill>
              <a:ln w="6350">
                <a:solidFill>
                  <a:sysClr val="windowText" lastClr="000000"/>
                </a:solidFill>
                <a:prstDash val="solid"/>
              </a:ln>
              <a:effectLst/>
            </c:spPr>
            <c:extLst>
              <c:ext xmlns:c16="http://schemas.microsoft.com/office/drawing/2014/chart" uri="{C3380CC4-5D6E-409C-BE32-E72D297353CC}">
                <c16:uniqueId val="{00000009-6F28-4363-8F11-F9FC8382B121}"/>
              </c:ext>
            </c:extLst>
          </c:dPt>
          <c:dLbls>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F28-4363-8F11-F9FC8382B121}"/>
                </c:ext>
              </c:extLst>
            </c:dLbl>
            <c:dLbl>
              <c:idx val="26"/>
              <c:delete val="1"/>
              <c:extLst>
                <c:ext xmlns:c15="http://schemas.microsoft.com/office/drawing/2012/chart" uri="{CE6537A1-D6FC-4f65-9D91-7224C49458BB}"/>
                <c:ext xmlns:c16="http://schemas.microsoft.com/office/drawing/2014/chart" uri="{C3380CC4-5D6E-409C-BE32-E72D297353CC}">
                  <c16:uniqueId val="{0000000B-6F28-4363-8F11-F9FC8382B121}"/>
                </c:ext>
              </c:extLst>
            </c:dLbl>
            <c:dLbl>
              <c:idx val="28"/>
              <c:delete val="1"/>
              <c:extLst>
                <c:ext xmlns:c15="http://schemas.microsoft.com/office/drawing/2012/chart" uri="{CE6537A1-D6FC-4f65-9D91-7224C49458BB}"/>
                <c:ext xmlns:c16="http://schemas.microsoft.com/office/drawing/2014/chart" uri="{C3380CC4-5D6E-409C-BE32-E72D297353CC}">
                  <c16:uniqueId val="{0000000C-6F28-4363-8F11-F9FC8382B121}"/>
                </c:ext>
              </c:extLst>
            </c:dLbl>
            <c:spPr>
              <a:noFill/>
              <a:ln>
                <a:noFill/>
              </a:ln>
              <a:effectLst/>
            </c:spPr>
            <c:txPr>
              <a:bodyPr rot="0" spcFirstLastPara="1" vertOverflow="ellipsis" vert="horz" wrap="square" lIns="38100" tIns="19050" rIns="38100" bIns="19050" anchor="ctr" anchorCtr="1">
                <a:spAutoFit/>
              </a:bodyPr>
              <a:lstStyle/>
              <a:p>
                <a:pPr>
                  <a:defRPr lang="ja-JP" sz="1100" b="0" i="0" u="none" strike="noStrike" kern="1200" baseline="0">
                    <a:solidFill>
                      <a:schemeClr val="tx1"/>
                    </a:solidFill>
                    <a:latin typeface="+mn-ea"/>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政府全体!$D$4:$AF$4</c:f>
              <c:strCache>
                <c:ptCount val="29"/>
                <c:pt idx="0">
                  <c:v>H9</c:v>
                </c:pt>
                <c:pt idx="1">
                  <c:v>H10</c:v>
                </c:pt>
                <c:pt idx="2">
                  <c:v>H11</c:v>
                </c:pt>
                <c:pt idx="3">
                  <c:v>H12</c:v>
                </c:pt>
                <c:pt idx="4">
                  <c:v>H13</c:v>
                </c:pt>
                <c:pt idx="5">
                  <c:v>H14</c:v>
                </c:pt>
                <c:pt idx="6">
                  <c:v>H15</c:v>
                </c:pt>
                <c:pt idx="7">
                  <c:v>H16</c:v>
                </c:pt>
                <c:pt idx="8">
                  <c:v>H17</c:v>
                </c:pt>
                <c:pt idx="9">
                  <c:v>H18</c:v>
                </c:pt>
                <c:pt idx="10">
                  <c:v>H19</c:v>
                </c:pt>
                <c:pt idx="11">
                  <c:v>H20</c:v>
                </c:pt>
                <c:pt idx="12">
                  <c:v>H21</c:v>
                </c:pt>
                <c:pt idx="13">
                  <c:v>H22</c:v>
                </c:pt>
                <c:pt idx="14">
                  <c:v>H23</c:v>
                </c:pt>
                <c:pt idx="15">
                  <c:v>H24</c:v>
                </c:pt>
                <c:pt idx="16">
                  <c:v>H25</c:v>
                </c:pt>
                <c:pt idx="17">
                  <c:v>H26</c:v>
                </c:pt>
                <c:pt idx="18">
                  <c:v>H27</c:v>
                </c:pt>
                <c:pt idx="19">
                  <c:v>H28</c:v>
                </c:pt>
                <c:pt idx="20">
                  <c:v>H29</c:v>
                </c:pt>
                <c:pt idx="21">
                  <c:v>H30</c:v>
                </c:pt>
                <c:pt idx="22">
                  <c:v>R1</c:v>
                </c:pt>
                <c:pt idx="23">
                  <c:v>R2</c:v>
                </c:pt>
                <c:pt idx="24">
                  <c:v>R3</c:v>
                </c:pt>
                <c:pt idx="25">
                  <c:v>R4</c:v>
                </c:pt>
                <c:pt idx="26">
                  <c:v>R5</c:v>
                </c:pt>
                <c:pt idx="27">
                  <c:v>R6</c:v>
                </c:pt>
                <c:pt idx="28">
                  <c:v>R7</c:v>
                </c:pt>
              </c:strCache>
            </c:strRef>
          </c:cat>
          <c:val>
            <c:numRef>
              <c:f>政府全体!$D$9:$AF$9</c:f>
              <c:numCache>
                <c:formatCode>0.0_ </c:formatCode>
                <c:ptCount val="29"/>
                <c:pt idx="0">
                  <c:v>0.78356800000000004</c:v>
                </c:pt>
                <c:pt idx="1">
                  <c:v>5.877275</c:v>
                </c:pt>
                <c:pt idx="2">
                  <c:v>2.81765</c:v>
                </c:pt>
                <c:pt idx="3">
                  <c:v>2.0522070000000001</c:v>
                </c:pt>
                <c:pt idx="4">
                  <c:v>1.949438</c:v>
                </c:pt>
                <c:pt idx="5">
                  <c:v>1.5542389999999999</c:v>
                </c:pt>
                <c:pt idx="6">
                  <c:v>0.21251900000000001</c:v>
                </c:pt>
                <c:pt idx="7">
                  <c:v>1.091566</c:v>
                </c:pt>
                <c:pt idx="8">
                  <c:v>0.48993599999999998</c:v>
                </c:pt>
                <c:pt idx="9">
                  <c:v>0.57992500000000002</c:v>
                </c:pt>
                <c:pt idx="10">
                  <c:v>0.45620899999999998</c:v>
                </c:pt>
                <c:pt idx="11">
                  <c:v>0.77678700000000001</c:v>
                </c:pt>
                <c:pt idx="12">
                  <c:v>1.7237290000000001</c:v>
                </c:pt>
                <c:pt idx="13">
                  <c:v>0.587418</c:v>
                </c:pt>
                <c:pt idx="14">
                  <c:v>0.33397500000000002</c:v>
                </c:pt>
                <c:pt idx="15">
                  <c:v>2.442596</c:v>
                </c:pt>
                <c:pt idx="16">
                  <c:v>1.0451330000000001</c:v>
                </c:pt>
                <c:pt idx="17">
                  <c:v>0.44326900000000002</c:v>
                </c:pt>
                <c:pt idx="18">
                  <c:v>0.58103000000000005</c:v>
                </c:pt>
                <c:pt idx="19">
                  <c:v>1.578379</c:v>
                </c:pt>
                <c:pt idx="20">
                  <c:v>1.0003230000000001</c:v>
                </c:pt>
                <c:pt idx="21">
                  <c:v>0.80038200000000004</c:v>
                </c:pt>
                <c:pt idx="22">
                  <c:v>1.5698829999999999</c:v>
                </c:pt>
                <c:pt idx="23">
                  <c:v>0.81098700000000001</c:v>
                </c:pt>
                <c:pt idx="24">
                  <c:v>0.747946</c:v>
                </c:pt>
                <c:pt idx="25">
                  <c:v>0.75112699800000005</c:v>
                </c:pt>
                <c:pt idx="26">
                  <c:v>0.89870000000000005</c:v>
                </c:pt>
                <c:pt idx="27">
                  <c:v>0.99422200000000005</c:v>
                </c:pt>
                <c:pt idx="28">
                  <c:v>0</c:v>
                </c:pt>
              </c:numCache>
            </c:numRef>
          </c:val>
          <c:extLst>
            <c:ext xmlns:c16="http://schemas.microsoft.com/office/drawing/2014/chart" uri="{C3380CC4-5D6E-409C-BE32-E72D297353CC}">
              <c16:uniqueId val="{0000000D-6F28-4363-8F11-F9FC8382B121}"/>
            </c:ext>
          </c:extLst>
        </c:ser>
        <c:ser>
          <c:idx val="4"/>
          <c:order val="3"/>
          <c:spPr>
            <a:solidFill>
              <a:srgbClr val="FFC819"/>
            </a:solidFill>
            <a:ln w="6350">
              <a:solidFill>
                <a:srgbClr val="FF0000"/>
              </a:solidFill>
            </a:ln>
            <a:effectLst/>
          </c:spPr>
          <c:invertIfNegative val="0"/>
          <c:dPt>
            <c:idx val="23"/>
            <c:invertIfNegative val="0"/>
            <c:bubble3D val="0"/>
            <c:spPr>
              <a:solidFill>
                <a:srgbClr val="FFC819"/>
              </a:solidFill>
              <a:ln w="19050">
                <a:solidFill>
                  <a:srgbClr val="FF0000"/>
                </a:solidFill>
              </a:ln>
              <a:effectLst/>
            </c:spPr>
            <c:extLst>
              <c:ext xmlns:c16="http://schemas.microsoft.com/office/drawing/2014/chart" uri="{C3380CC4-5D6E-409C-BE32-E72D297353CC}">
                <c16:uniqueId val="{0000000F-6F28-4363-8F11-F9FC8382B121}"/>
              </c:ext>
            </c:extLst>
          </c:dPt>
          <c:dPt>
            <c:idx val="24"/>
            <c:invertIfNegative val="0"/>
            <c:bubble3D val="0"/>
            <c:spPr>
              <a:solidFill>
                <a:srgbClr val="FFC819"/>
              </a:solidFill>
              <a:ln w="19050">
                <a:solidFill>
                  <a:srgbClr val="FF0000"/>
                </a:solidFill>
              </a:ln>
              <a:effectLst/>
            </c:spPr>
            <c:extLst>
              <c:ext xmlns:c16="http://schemas.microsoft.com/office/drawing/2014/chart" uri="{C3380CC4-5D6E-409C-BE32-E72D297353CC}">
                <c16:uniqueId val="{00000011-6F28-4363-8F11-F9FC8382B121}"/>
              </c:ext>
            </c:extLst>
          </c:dPt>
          <c:dPt>
            <c:idx val="25"/>
            <c:invertIfNegative val="0"/>
            <c:bubble3D val="0"/>
            <c:spPr>
              <a:solidFill>
                <a:srgbClr val="FFC819"/>
              </a:solidFill>
              <a:ln w="19050">
                <a:solidFill>
                  <a:srgbClr val="FF0000"/>
                </a:solidFill>
              </a:ln>
              <a:effectLst/>
            </c:spPr>
            <c:extLst>
              <c:ext xmlns:c16="http://schemas.microsoft.com/office/drawing/2014/chart" uri="{C3380CC4-5D6E-409C-BE32-E72D297353CC}">
                <c16:uniqueId val="{00000013-6F28-4363-8F11-F9FC8382B121}"/>
              </c:ext>
            </c:extLst>
          </c:dPt>
          <c:dPt>
            <c:idx val="26"/>
            <c:invertIfNegative val="0"/>
            <c:bubble3D val="0"/>
            <c:spPr>
              <a:solidFill>
                <a:srgbClr val="FFC819"/>
              </a:solidFill>
              <a:ln w="19050">
                <a:solidFill>
                  <a:srgbClr val="FF0000"/>
                </a:solidFill>
              </a:ln>
              <a:effectLst/>
            </c:spPr>
            <c:extLst>
              <c:ext xmlns:c16="http://schemas.microsoft.com/office/drawing/2014/chart" uri="{C3380CC4-5D6E-409C-BE32-E72D297353CC}">
                <c16:uniqueId val="{00000015-6F28-4363-8F11-F9FC8382B121}"/>
              </c:ext>
            </c:extLst>
          </c:dPt>
          <c:dPt>
            <c:idx val="27"/>
            <c:invertIfNegative val="0"/>
            <c:bubble3D val="0"/>
            <c:spPr>
              <a:solidFill>
                <a:srgbClr val="FFC819"/>
              </a:solidFill>
              <a:ln w="19050">
                <a:solidFill>
                  <a:srgbClr val="FF0000"/>
                </a:solidFill>
                <a:prstDash val="solid"/>
              </a:ln>
              <a:effectLst/>
            </c:spPr>
            <c:extLst>
              <c:ext xmlns:c16="http://schemas.microsoft.com/office/drawing/2014/chart" uri="{C3380CC4-5D6E-409C-BE32-E72D297353CC}">
                <c16:uniqueId val="{00000017-6F28-4363-8F11-F9FC8382B121}"/>
              </c:ext>
            </c:extLst>
          </c:dPt>
          <c:dLbls>
            <c:dLbl>
              <c:idx val="23"/>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F28-4363-8F11-F9FC8382B121}"/>
                </c:ext>
              </c:extLst>
            </c:dLbl>
            <c:dLbl>
              <c:idx val="2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F28-4363-8F11-F9FC8382B121}"/>
                </c:ext>
              </c:extLst>
            </c:dLbl>
            <c:dLbl>
              <c:idx val="2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F28-4363-8F11-F9FC8382B121}"/>
                </c:ext>
              </c:extLst>
            </c:dLbl>
            <c:spPr>
              <a:noFill/>
              <a:ln>
                <a:noFill/>
              </a:ln>
              <a:effectLst/>
            </c:spPr>
            <c:txPr>
              <a:bodyPr rot="0" spcFirstLastPara="1" vertOverflow="ellipsis" vert="horz" wrap="square" lIns="38100" tIns="19050" rIns="38100" bIns="19050" anchor="ctr" anchorCtr="1">
                <a:spAutoFit/>
              </a:bodyPr>
              <a:lstStyle/>
              <a:p>
                <a:pPr>
                  <a:defRPr lang="ja-JP" sz="1100" b="0" i="0" u="none" strike="noStrike" kern="1200" baseline="0">
                    <a:solidFill>
                      <a:schemeClr val="tx1"/>
                    </a:solidFill>
                    <a:latin typeface="+mn-ea"/>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政府全体!$D$4:$AF$4</c:f>
              <c:strCache>
                <c:ptCount val="29"/>
                <c:pt idx="0">
                  <c:v>H9</c:v>
                </c:pt>
                <c:pt idx="1">
                  <c:v>H10</c:v>
                </c:pt>
                <c:pt idx="2">
                  <c:v>H11</c:v>
                </c:pt>
                <c:pt idx="3">
                  <c:v>H12</c:v>
                </c:pt>
                <c:pt idx="4">
                  <c:v>H13</c:v>
                </c:pt>
                <c:pt idx="5">
                  <c:v>H14</c:v>
                </c:pt>
                <c:pt idx="6">
                  <c:v>H15</c:v>
                </c:pt>
                <c:pt idx="7">
                  <c:v>H16</c:v>
                </c:pt>
                <c:pt idx="8">
                  <c:v>H17</c:v>
                </c:pt>
                <c:pt idx="9">
                  <c:v>H18</c:v>
                </c:pt>
                <c:pt idx="10">
                  <c:v>H19</c:v>
                </c:pt>
                <c:pt idx="11">
                  <c:v>H20</c:v>
                </c:pt>
                <c:pt idx="12">
                  <c:v>H21</c:v>
                </c:pt>
                <c:pt idx="13">
                  <c:v>H22</c:v>
                </c:pt>
                <c:pt idx="14">
                  <c:v>H23</c:v>
                </c:pt>
                <c:pt idx="15">
                  <c:v>H24</c:v>
                </c:pt>
                <c:pt idx="16">
                  <c:v>H25</c:v>
                </c:pt>
                <c:pt idx="17">
                  <c:v>H26</c:v>
                </c:pt>
                <c:pt idx="18">
                  <c:v>H27</c:v>
                </c:pt>
                <c:pt idx="19">
                  <c:v>H28</c:v>
                </c:pt>
                <c:pt idx="20">
                  <c:v>H29</c:v>
                </c:pt>
                <c:pt idx="21">
                  <c:v>H30</c:v>
                </c:pt>
                <c:pt idx="22">
                  <c:v>R1</c:v>
                </c:pt>
                <c:pt idx="23">
                  <c:v>R2</c:v>
                </c:pt>
                <c:pt idx="24">
                  <c:v>R3</c:v>
                </c:pt>
                <c:pt idx="25">
                  <c:v>R4</c:v>
                </c:pt>
                <c:pt idx="26">
                  <c:v>R5</c:v>
                </c:pt>
                <c:pt idx="27">
                  <c:v>R6</c:v>
                </c:pt>
                <c:pt idx="28">
                  <c:v>R7</c:v>
                </c:pt>
              </c:strCache>
            </c:strRef>
          </c:cat>
          <c:val>
            <c:numRef>
              <c:f>政府全体!$D$11:$AF$11</c:f>
              <c:numCache>
                <c:formatCode>0.0_ </c:formatCode>
                <c:ptCount val="2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1.6500250000000001</c:v>
                </c:pt>
                <c:pt idx="24">
                  <c:v>1.2539359999999999</c:v>
                </c:pt>
                <c:pt idx="25">
                  <c:v>1.2502010020000001</c:v>
                </c:pt>
                <c:pt idx="26">
                  <c:v>1.3022</c:v>
                </c:pt>
                <c:pt idx="27">
                  <c:v>1.4063289999999999</c:v>
                </c:pt>
                <c:pt idx="28">
                  <c:v>0</c:v>
                </c:pt>
              </c:numCache>
            </c:numRef>
          </c:val>
          <c:extLst>
            <c:ext xmlns:c16="http://schemas.microsoft.com/office/drawing/2014/chart" uri="{C3380CC4-5D6E-409C-BE32-E72D297353CC}">
              <c16:uniqueId val="{00000018-6F28-4363-8F11-F9FC8382B121}"/>
            </c:ext>
          </c:extLst>
        </c:ser>
        <c:ser>
          <c:idx val="3"/>
          <c:order val="4"/>
          <c:spPr>
            <a:noFill/>
            <a:ln>
              <a:noFill/>
            </a:ln>
            <a:effectLst/>
          </c:spPr>
          <c:invertIfNegative val="0"/>
          <c:dLbls>
            <c:dLbl>
              <c:idx val="0"/>
              <c:layout>
                <c:manualLayout>
                  <c:x val="4.8473520249221183E-4"/>
                  <c:y val="0.1870069892473117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F28-4363-8F11-F9FC8382B121}"/>
                </c:ext>
              </c:extLst>
            </c:dLbl>
            <c:dLbl>
              <c:idx val="1"/>
              <c:delete val="1"/>
              <c:extLst>
                <c:ext xmlns:c15="http://schemas.microsoft.com/office/drawing/2012/chart" uri="{CE6537A1-D6FC-4f65-9D91-7224C49458BB}"/>
                <c:ext xmlns:c16="http://schemas.microsoft.com/office/drawing/2014/chart" uri="{C3380CC4-5D6E-409C-BE32-E72D297353CC}">
                  <c16:uniqueId val="{0000001A-6F28-4363-8F11-F9FC8382B121}"/>
                </c:ext>
              </c:extLst>
            </c:dLbl>
            <c:dLbl>
              <c:idx val="24"/>
              <c:layout>
                <c:manualLayout>
                  <c:x val="1.3187954309447703E-3"/>
                  <c:y val="0.216218637992831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F28-4363-8F11-F9FC8382B121}"/>
                </c:ext>
              </c:extLst>
            </c:dLbl>
            <c:dLbl>
              <c:idx val="26"/>
              <c:delete val="1"/>
              <c:extLst>
                <c:ext xmlns:c15="http://schemas.microsoft.com/office/drawing/2012/chart" uri="{CE6537A1-D6FC-4f65-9D91-7224C49458BB}"/>
                <c:ext xmlns:c16="http://schemas.microsoft.com/office/drawing/2014/chart" uri="{C3380CC4-5D6E-409C-BE32-E72D297353CC}">
                  <c16:uniqueId val="{0000001C-6F28-4363-8F11-F9FC8382B121}"/>
                </c:ext>
              </c:extLst>
            </c:dLbl>
            <c:spPr>
              <a:noFill/>
              <a:ln>
                <a:noFill/>
              </a:ln>
              <a:effectLst/>
            </c:spPr>
            <c:txPr>
              <a:bodyPr rot="0" spcFirstLastPara="1" vertOverflow="ellipsis" vert="horz" wrap="square" lIns="38100" tIns="19050" rIns="38100" bIns="19050" anchor="ctr" anchorCtr="1">
                <a:spAutoFit/>
              </a:bodyPr>
              <a:lstStyle/>
              <a:p>
                <a:pPr>
                  <a:defRPr lang="ja-JP" sz="1100" b="0" i="0" u="none" strike="noStrike" kern="1200" baseline="0">
                    <a:solidFill>
                      <a:schemeClr val="tx1"/>
                    </a:solidFill>
                    <a:latin typeface="+mn-ea"/>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政府全体!$D$4:$AF$4</c:f>
              <c:strCache>
                <c:ptCount val="29"/>
                <c:pt idx="0">
                  <c:v>H9</c:v>
                </c:pt>
                <c:pt idx="1">
                  <c:v>H10</c:v>
                </c:pt>
                <c:pt idx="2">
                  <c:v>H11</c:v>
                </c:pt>
                <c:pt idx="3">
                  <c:v>H12</c:v>
                </c:pt>
                <c:pt idx="4">
                  <c:v>H13</c:v>
                </c:pt>
                <c:pt idx="5">
                  <c:v>H14</c:v>
                </c:pt>
                <c:pt idx="6">
                  <c:v>H15</c:v>
                </c:pt>
                <c:pt idx="7">
                  <c:v>H16</c:v>
                </c:pt>
                <c:pt idx="8">
                  <c:v>H17</c:v>
                </c:pt>
                <c:pt idx="9">
                  <c:v>H18</c:v>
                </c:pt>
                <c:pt idx="10">
                  <c:v>H19</c:v>
                </c:pt>
                <c:pt idx="11">
                  <c:v>H20</c:v>
                </c:pt>
                <c:pt idx="12">
                  <c:v>H21</c:v>
                </c:pt>
                <c:pt idx="13">
                  <c:v>H22</c:v>
                </c:pt>
                <c:pt idx="14">
                  <c:v>H23</c:v>
                </c:pt>
                <c:pt idx="15">
                  <c:v>H24</c:v>
                </c:pt>
                <c:pt idx="16">
                  <c:v>H25</c:v>
                </c:pt>
                <c:pt idx="17">
                  <c:v>H26</c:v>
                </c:pt>
                <c:pt idx="18">
                  <c:v>H27</c:v>
                </c:pt>
                <c:pt idx="19">
                  <c:v>H28</c:v>
                </c:pt>
                <c:pt idx="20">
                  <c:v>H29</c:v>
                </c:pt>
                <c:pt idx="21">
                  <c:v>H30</c:v>
                </c:pt>
                <c:pt idx="22">
                  <c:v>R1</c:v>
                </c:pt>
                <c:pt idx="23">
                  <c:v>R2</c:v>
                </c:pt>
                <c:pt idx="24">
                  <c:v>R3</c:v>
                </c:pt>
                <c:pt idx="25">
                  <c:v>R4</c:v>
                </c:pt>
                <c:pt idx="26">
                  <c:v>R5</c:v>
                </c:pt>
                <c:pt idx="27">
                  <c:v>R6</c:v>
                </c:pt>
                <c:pt idx="28">
                  <c:v>R7</c:v>
                </c:pt>
              </c:strCache>
            </c:strRef>
          </c:cat>
          <c:val>
            <c:numRef>
              <c:f>政府全体!$D$5:$AF$5</c:f>
              <c:numCache>
                <c:formatCode>0.0_ </c:formatCode>
                <c:ptCount val="29"/>
                <c:pt idx="0">
                  <c:v>10.528226999999999</c:v>
                </c:pt>
                <c:pt idx="1">
                  <c:v>14.862607000000001</c:v>
                </c:pt>
                <c:pt idx="2">
                  <c:v>12.248352000000001</c:v>
                </c:pt>
                <c:pt idx="3">
                  <c:v>11.48621</c:v>
                </c:pt>
                <c:pt idx="4">
                  <c:v>11.382972000000001</c:v>
                </c:pt>
                <c:pt idx="5">
                  <c:v>9.9781440000000003</c:v>
                </c:pt>
                <c:pt idx="6">
                  <c:v>8.3096049999999995</c:v>
                </c:pt>
                <c:pt idx="7">
                  <c:v>8.9075000000000006</c:v>
                </c:pt>
                <c:pt idx="8">
                  <c:v>8.0209630000000001</c:v>
                </c:pt>
                <c:pt idx="9">
                  <c:v>7.7814189999999996</c:v>
                </c:pt>
                <c:pt idx="10">
                  <c:v>7.4034880000000003</c:v>
                </c:pt>
                <c:pt idx="11">
                  <c:v>7.5119379999999998</c:v>
                </c:pt>
                <c:pt idx="12">
                  <c:v>8.7938179999999999</c:v>
                </c:pt>
                <c:pt idx="13">
                  <c:v>6.3604830000000003</c:v>
                </c:pt>
                <c:pt idx="14">
                  <c:v>5.3083130000000001</c:v>
                </c:pt>
                <c:pt idx="15">
                  <c:v>7.0159919999999998</c:v>
                </c:pt>
                <c:pt idx="16">
                  <c:v>6.3304070000000001</c:v>
                </c:pt>
                <c:pt idx="17">
                  <c:v>6.4117639999999998</c:v>
                </c:pt>
                <c:pt idx="18">
                  <c:v>6.5521120000000002</c:v>
                </c:pt>
                <c:pt idx="19">
                  <c:v>7.5520820000000004</c:v>
                </c:pt>
                <c:pt idx="20">
                  <c:v>6.976648</c:v>
                </c:pt>
                <c:pt idx="21">
                  <c:v>7.5588290000000002</c:v>
                </c:pt>
                <c:pt idx="22">
                  <c:v>8.4797919999999998</c:v>
                </c:pt>
                <c:pt idx="23">
                  <c:v>9.3180779999999999</c:v>
                </c:pt>
                <c:pt idx="24">
                  <c:v>8.0568035770000002</c:v>
                </c:pt>
                <c:pt idx="25">
                  <c:v>8.0587202270000002</c:v>
                </c:pt>
                <c:pt idx="26">
                  <c:v>8.2810480000000002</c:v>
                </c:pt>
                <c:pt idx="27">
                  <c:v>8.4833010000000009</c:v>
                </c:pt>
                <c:pt idx="28">
                  <c:v>6.0857520000000003</c:v>
                </c:pt>
              </c:numCache>
            </c:numRef>
          </c:val>
          <c:extLst>
            <c:ext xmlns:c16="http://schemas.microsoft.com/office/drawing/2014/chart" uri="{C3380CC4-5D6E-409C-BE32-E72D297353CC}">
              <c16:uniqueId val="{0000001D-6F28-4363-8F11-F9FC8382B121}"/>
            </c:ext>
          </c:extLst>
        </c:ser>
        <c:dLbls>
          <c:showLegendKey val="0"/>
          <c:showVal val="0"/>
          <c:showCatName val="0"/>
          <c:showSerName val="0"/>
          <c:showPercent val="0"/>
          <c:showBubbleSize val="0"/>
        </c:dLbls>
        <c:gapWidth val="75"/>
        <c:overlap val="100"/>
        <c:axId val="305977848"/>
        <c:axId val="305978240"/>
      </c:barChart>
      <c:catAx>
        <c:axId val="305977848"/>
        <c:scaling>
          <c:orientation val="minMax"/>
        </c:scaling>
        <c:delete val="0"/>
        <c:axPos val="b"/>
        <c:numFmt formatCode="General" sourceLinked="1"/>
        <c:majorTickMark val="none"/>
        <c:minorTickMark val="none"/>
        <c:tickLblPos val="nextTo"/>
        <c:spPr>
          <a:noFill/>
          <a:ln w="9525" cap="flat" cmpd="sng" algn="ctr">
            <a:solidFill>
              <a:srgbClr val="000000">
                <a:lumMod val="50000"/>
                <a:lumOff val="50000"/>
              </a:srgb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05978240"/>
        <c:crosses val="autoZero"/>
        <c:auto val="1"/>
        <c:lblAlgn val="ctr"/>
        <c:lblOffset val="100"/>
        <c:noMultiLvlLbl val="0"/>
      </c:catAx>
      <c:valAx>
        <c:axId val="305978240"/>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0.0_ " sourceLinked="0"/>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ea"/>
                <a:ea typeface="+mn-ea"/>
                <a:cs typeface="+mn-cs"/>
              </a:defRPr>
            </a:pPr>
            <a:endParaRPr lang="ja-JP"/>
          </a:p>
        </c:txPr>
        <c:crossAx val="305977848"/>
        <c:crosses val="autoZero"/>
        <c:crossBetween val="between"/>
        <c:majorUnit val="5"/>
      </c:valAx>
      <c:spPr>
        <a:noFill/>
        <a:ln>
          <a:solidFill>
            <a:srgbClr val="D9D9D9"/>
          </a:solid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0.83259</cdr:x>
      <cdr:y>0.26102</cdr:y>
    </cdr:from>
    <cdr:to>
      <cdr:x>0.9239</cdr:x>
      <cdr:y>0.33651</cdr:y>
    </cdr:to>
    <cdr:sp macro="" textlink="">
      <cdr:nvSpPr>
        <cdr:cNvPr id="2" name="テキスト ボックス 7">
          <a:extLst xmlns:a="http://schemas.openxmlformats.org/drawingml/2006/main">
            <a:ext uri="{FF2B5EF4-FFF2-40B4-BE49-F238E27FC236}">
              <a16:creationId xmlns:a16="http://schemas.microsoft.com/office/drawing/2014/main" id="{074B2D32-628E-42CE-130C-1B2EB388DC8D}"/>
            </a:ext>
          </a:extLst>
        </cdr:cNvPr>
        <cdr:cNvSpPr txBox="1"/>
      </cdr:nvSpPr>
      <cdr:spPr>
        <a:xfrm xmlns:a="http://schemas.openxmlformats.org/drawingml/2006/main">
          <a:off x="4267276" y="1064148"/>
          <a:ext cx="46800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155" algn="l" rtl="0" fontAlgn="base">
            <a:spcBef>
              <a:spcPct val="0"/>
            </a:spcBef>
            <a:spcAft>
              <a:spcPct val="0"/>
            </a:spcAft>
            <a:defRPr kumimoji="1" kern="1200">
              <a:solidFill>
                <a:schemeClr val="tx1"/>
              </a:solidFill>
              <a:latin typeface="Arial" charset="0"/>
              <a:ea typeface="ＭＳ Ｐゴシック" charset="-128"/>
              <a:cs typeface="+mn-cs"/>
            </a:defRPr>
          </a:lvl2pPr>
          <a:lvl3pPr marL="914310" algn="l" rtl="0" fontAlgn="base">
            <a:spcBef>
              <a:spcPct val="0"/>
            </a:spcBef>
            <a:spcAft>
              <a:spcPct val="0"/>
            </a:spcAft>
            <a:defRPr kumimoji="1" kern="1200">
              <a:solidFill>
                <a:schemeClr val="tx1"/>
              </a:solidFill>
              <a:latin typeface="Arial" charset="0"/>
              <a:ea typeface="ＭＳ Ｐゴシック" charset="-128"/>
              <a:cs typeface="+mn-cs"/>
            </a:defRPr>
          </a:lvl3pPr>
          <a:lvl4pPr marL="1371465" algn="l" rtl="0" fontAlgn="base">
            <a:spcBef>
              <a:spcPct val="0"/>
            </a:spcBef>
            <a:spcAft>
              <a:spcPct val="0"/>
            </a:spcAft>
            <a:defRPr kumimoji="1" kern="1200">
              <a:solidFill>
                <a:schemeClr val="tx1"/>
              </a:solidFill>
              <a:latin typeface="Arial" charset="0"/>
              <a:ea typeface="ＭＳ Ｐゴシック" charset="-128"/>
              <a:cs typeface="+mn-cs"/>
            </a:defRPr>
          </a:lvl4pPr>
          <a:lvl5pPr marL="1828621" algn="l" rtl="0" fontAlgn="base">
            <a:spcBef>
              <a:spcPct val="0"/>
            </a:spcBef>
            <a:spcAft>
              <a:spcPct val="0"/>
            </a:spcAft>
            <a:defRPr kumimoji="1" kern="1200">
              <a:solidFill>
                <a:schemeClr val="tx1"/>
              </a:solidFill>
              <a:latin typeface="Arial" charset="0"/>
              <a:ea typeface="ＭＳ Ｐゴシック" charset="-128"/>
              <a:cs typeface="+mn-cs"/>
            </a:defRPr>
          </a:lvl5pPr>
          <a:lvl6pPr marL="2285776" algn="l" defTabSz="914310" rtl="0" eaLnBrk="1" latinLnBrk="0" hangingPunct="1">
            <a:defRPr kumimoji="1" kern="1200">
              <a:solidFill>
                <a:schemeClr val="tx1"/>
              </a:solidFill>
              <a:latin typeface="Arial" charset="0"/>
              <a:ea typeface="ＭＳ Ｐゴシック" charset="-128"/>
              <a:cs typeface="+mn-cs"/>
            </a:defRPr>
          </a:lvl6pPr>
          <a:lvl7pPr marL="2742931" algn="l" defTabSz="914310" rtl="0" eaLnBrk="1" latinLnBrk="0" hangingPunct="1">
            <a:defRPr kumimoji="1" kern="1200">
              <a:solidFill>
                <a:schemeClr val="tx1"/>
              </a:solidFill>
              <a:latin typeface="Arial" charset="0"/>
              <a:ea typeface="ＭＳ Ｐゴシック" charset="-128"/>
              <a:cs typeface="+mn-cs"/>
            </a:defRPr>
          </a:lvl7pPr>
          <a:lvl8pPr marL="3200086" algn="l" defTabSz="914310" rtl="0" eaLnBrk="1" latinLnBrk="0" hangingPunct="1">
            <a:defRPr kumimoji="1" kern="1200">
              <a:solidFill>
                <a:schemeClr val="tx1"/>
              </a:solidFill>
              <a:latin typeface="Arial" charset="0"/>
              <a:ea typeface="ＭＳ Ｐゴシック" charset="-128"/>
              <a:cs typeface="+mn-cs"/>
            </a:defRPr>
          </a:lvl8pPr>
          <a:lvl9pPr marL="3657242" algn="l" defTabSz="914310" rtl="0" eaLnBrk="1" latinLnBrk="0" hangingPunct="1">
            <a:defRPr kumimoji="1" kern="1200">
              <a:solidFill>
                <a:schemeClr val="tx1"/>
              </a:solidFill>
              <a:latin typeface="Arial" charset="0"/>
              <a:ea typeface="ＭＳ Ｐゴシック" charset="-128"/>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1400" b="1" dirty="0">
              <a:solidFill>
                <a:srgbClr val="000000"/>
              </a:solidFill>
              <a:latin typeface="ＭＳ Ｐゴシック" panose="020B0600070205080204" pitchFamily="50" charset="-128"/>
              <a:ea typeface="ＭＳ Ｐゴシック" panose="020B0600070205080204" pitchFamily="50" charset="-128"/>
              <a:cs typeface="Calibri" panose="020F0502020204030204" pitchFamily="34" charset="0"/>
            </a:rPr>
            <a:t>477</a:t>
          </a:r>
          <a:endParaRPr kumimoji="1" lang="en-US" altLang="ja-JP" sz="11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0.92986</cdr:x>
      <cdr:y>0.45007</cdr:y>
    </cdr:from>
    <cdr:to>
      <cdr:x>0.96257</cdr:x>
      <cdr:y>0.50168</cdr:y>
    </cdr:to>
    <cdr:sp macro="" textlink="">
      <cdr:nvSpPr>
        <cdr:cNvPr id="2" name="テキスト ボックス 1">
          <a:extLst xmlns:a="http://schemas.openxmlformats.org/drawingml/2006/main">
            <a:ext uri="{FF2B5EF4-FFF2-40B4-BE49-F238E27FC236}">
              <a16:creationId xmlns:a16="http://schemas.microsoft.com/office/drawing/2014/main" id="{BCA02AEC-9CC6-19BF-E472-0ABC08673F1B}"/>
            </a:ext>
          </a:extLst>
        </cdr:cNvPr>
        <cdr:cNvSpPr txBox="1"/>
      </cdr:nvSpPr>
      <cdr:spPr>
        <a:xfrm xmlns:a="http://schemas.openxmlformats.org/drawingml/2006/main">
          <a:off x="8930043" y="2468784"/>
          <a:ext cx="314134" cy="283098"/>
        </a:xfrm>
        <a:prstGeom xmlns:a="http://schemas.openxmlformats.org/drawingml/2006/main" prst="rect">
          <a:avLst/>
        </a:prstGeom>
      </cdr:spPr>
      <cdr:txBody>
        <a:bodyPr xmlns:a="http://schemas.openxmlformats.org/drawingml/2006/main" wrap="none" rtlCol="0"/>
        <a:lstStyle xmlns:a="http://schemas.openxmlformats.org/drawingml/2006/main">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xmlns:a="http://schemas.openxmlformats.org/drawingml/2006/main">
          <a:r>
            <a:rPr lang="en-US" altLang="ja-JP" dirty="0">
              <a:latin typeface="+mn-ea"/>
            </a:rPr>
            <a:t>1.4</a:t>
          </a:r>
          <a:endParaRPr lang="ja-JP" altLang="en-US" sz="1100" dirty="0">
            <a:latin typeface="+mn-ea"/>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75" cy="498966"/>
          </a:xfrm>
          <a:prstGeom prst="rect">
            <a:avLst/>
          </a:prstGeom>
        </p:spPr>
        <p:txBody>
          <a:bodyPr vert="horz" lIns="92236" tIns="46118" rIns="92236" bIns="461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221" y="0"/>
            <a:ext cx="2950374" cy="498966"/>
          </a:xfrm>
          <a:prstGeom prst="rect">
            <a:avLst/>
          </a:prstGeom>
        </p:spPr>
        <p:txBody>
          <a:bodyPr vert="horz" lIns="92236" tIns="46118" rIns="92236" bIns="46118" rtlCol="0"/>
          <a:lstStyle>
            <a:lvl1pPr algn="r">
              <a:defRPr sz="1200"/>
            </a:lvl1pPr>
          </a:lstStyle>
          <a:p>
            <a:fld id="{A562207D-052C-4277-AB7A-5E210CB9B883}" type="datetimeFigureOut">
              <a:rPr kumimoji="1" lang="ja-JP" altLang="en-US" smtClean="0"/>
              <a:t>2025/10/15</a:t>
            </a:fld>
            <a:endParaRPr kumimoji="1" lang="ja-JP" altLang="en-US"/>
          </a:p>
        </p:txBody>
      </p:sp>
      <p:sp>
        <p:nvSpPr>
          <p:cNvPr id="4" name="スライド イメージ プレースホルダー 3"/>
          <p:cNvSpPr>
            <a:spLocks noGrp="1" noRot="1" noChangeAspect="1"/>
          </p:cNvSpPr>
          <p:nvPr>
            <p:ph type="sldImg" idx="2"/>
          </p:nvPr>
        </p:nvSpPr>
        <p:spPr>
          <a:xfrm>
            <a:off x="982663" y="1243013"/>
            <a:ext cx="4841875" cy="3352800"/>
          </a:xfrm>
          <a:prstGeom prst="rect">
            <a:avLst/>
          </a:prstGeom>
          <a:noFill/>
          <a:ln w="12700">
            <a:solidFill>
              <a:prstClr val="black"/>
            </a:solidFill>
          </a:ln>
        </p:spPr>
        <p:txBody>
          <a:bodyPr vert="horz" lIns="92236" tIns="46118" rIns="92236" bIns="46118" rtlCol="0" anchor="ctr"/>
          <a:lstStyle/>
          <a:p>
            <a:endParaRPr lang="ja-JP" altLang="en-US"/>
          </a:p>
        </p:txBody>
      </p:sp>
      <p:sp>
        <p:nvSpPr>
          <p:cNvPr id="5" name="ノート プレースホルダー 4"/>
          <p:cNvSpPr>
            <a:spLocks noGrp="1"/>
          </p:cNvSpPr>
          <p:nvPr>
            <p:ph type="body" sz="quarter" idx="3"/>
          </p:nvPr>
        </p:nvSpPr>
        <p:spPr>
          <a:xfrm>
            <a:off x="680239" y="4783357"/>
            <a:ext cx="5446723" cy="3913364"/>
          </a:xfrm>
          <a:prstGeom prst="rect">
            <a:avLst/>
          </a:prstGeom>
        </p:spPr>
        <p:txBody>
          <a:bodyPr vert="horz" lIns="92236" tIns="46118" rIns="92236" bIns="461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372"/>
            <a:ext cx="2950375" cy="498966"/>
          </a:xfrm>
          <a:prstGeom prst="rect">
            <a:avLst/>
          </a:prstGeom>
        </p:spPr>
        <p:txBody>
          <a:bodyPr vert="horz" lIns="92236" tIns="46118" rIns="92236" bIns="461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221" y="9440372"/>
            <a:ext cx="2950374" cy="498966"/>
          </a:xfrm>
          <a:prstGeom prst="rect">
            <a:avLst/>
          </a:prstGeom>
        </p:spPr>
        <p:txBody>
          <a:bodyPr vert="horz" lIns="92236" tIns="46118" rIns="92236" bIns="46118" rtlCol="0" anchor="b"/>
          <a:lstStyle>
            <a:lvl1pPr algn="r">
              <a:defRPr sz="1200"/>
            </a:lvl1pPr>
          </a:lstStyle>
          <a:p>
            <a:fld id="{9A9C48F4-27B1-464A-BA89-3C83235D347F}" type="slidenum">
              <a:rPr kumimoji="1" lang="ja-JP" altLang="en-US" smtClean="0"/>
              <a:t>‹#›</a:t>
            </a:fld>
            <a:endParaRPr kumimoji="1" lang="ja-JP" altLang="en-US"/>
          </a:p>
        </p:txBody>
      </p:sp>
    </p:spTree>
    <p:extLst>
      <p:ext uri="{BB962C8B-B14F-4D97-AF65-F5344CB8AC3E}">
        <p14:creationId xmlns:p14="http://schemas.microsoft.com/office/powerpoint/2010/main" val="14590237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22355">
              <a:defRPr/>
            </a:pPr>
            <a:fld id="{9DEF0EB4-E721-4A0D-A245-34721134D8B5}" type="slidenum">
              <a:rPr lang="ja-JP" altLang="en-US">
                <a:solidFill>
                  <a:prstClr val="black"/>
                </a:solidFill>
                <a:latin typeface="游ゴシック" panose="020F0502020204030204"/>
                <a:ea typeface="游ゴシック" panose="020B0400000000000000" pitchFamily="50" charset="-128"/>
              </a:rPr>
              <a:pPr defTabSz="922355">
                <a:defRPr/>
              </a:pPr>
              <a:t>0</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3515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238" y="4782961"/>
            <a:ext cx="5446723" cy="3913364"/>
          </a:xfrm>
        </p:spPr>
        <p:txBody>
          <a:bodyPr/>
          <a:lstStyle/>
          <a:p>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次に、全体の契約図書の体系ですが、イギリスの</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NEC</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などを参考にここに挙げた（</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0</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）から（</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8</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）までの図書を想定しております。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en-US" altLang="ja-JP" sz="1600" dirty="0"/>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このうち今回作成したのは</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0</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）契約書の様式</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 </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(1)</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）の契約情報は、</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個々の</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契約において各発注者が作成するものですが、今回は記載例ということでお示し</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しました</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先行事例で見られたように、包括的維持管理業務委託契約を構成する業務が多岐にわたることから、契約標準でオプションの標準を示すこと</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で</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、発注者が業務の内容に応じて必要な規定を選択できるようにしたことが、一般的な標準約款と異なるところです。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9</a:t>
            </a:fld>
            <a:endParaRPr kumimoji="1" lang="ja-JP" altLang="en-US"/>
          </a:p>
        </p:txBody>
      </p:sp>
    </p:spTree>
    <p:extLst>
      <p:ext uri="{BB962C8B-B14F-4D97-AF65-F5344CB8AC3E}">
        <p14:creationId xmlns:p14="http://schemas.microsoft.com/office/powerpoint/2010/main" val="1184931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契約標準、契約情報の</a:t>
            </a:r>
            <a:r>
              <a:rPr lang="ja-JP" altLang="en-US"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６つの</a:t>
            </a: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基本的な考え方</a:t>
            </a:r>
            <a:r>
              <a:rPr lang="ja-JP" altLang="en-US"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を示します。</a:t>
            </a:r>
            <a:endParaRPr lang="en-US"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契約標準は先ほど</a:t>
            </a:r>
            <a:r>
              <a:rPr lang="ja-JP" altLang="en-US"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お話しましたように</a:t>
            </a: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、包括的維持管理業務委託において適用される可能性がある契約内容を網羅的に規定にしたものです。</a:t>
            </a:r>
            <a:endParaRPr lang="ja-JP" altLang="ja-JP" sz="1400" b="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en-US"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まず、</a:t>
            </a: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基本的にすべての契約に適用すべきと考え</a:t>
            </a:r>
            <a:r>
              <a:rPr lang="ja-JP" altLang="en-US"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られる</a:t>
            </a: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コア必須条項と、個々の契約において適用される場合とされない場合があるオプション選択条項で構成しています。</a:t>
            </a:r>
            <a:endParaRPr lang="ja-JP" altLang="ja-JP" sz="1400" b="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en-US"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また、</a:t>
            </a: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ほとんどの条項は業務全体を規定していますが、複数業務を含むため、その業務内容によって適用するしないが分かれる条項もあります。これらは区別して使えるようにしています。</a:t>
            </a:r>
            <a:endParaRPr lang="en-US"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sz="1400" b="0" dirty="0">
                <a:solidFill>
                  <a:schemeClr val="tx1">
                    <a:lumMod val="85000"/>
                    <a:lumOff val="15000"/>
                  </a:schemeClr>
                </a:solidFill>
                <a:latin typeface="Segoe UI" panose="020B0502040204020203" pitchFamily="34" charset="0"/>
                <a:ea typeface="ＭＳ Ｐゴシック" panose="020B0600070205080204" pitchFamily="50" charset="-128"/>
                <a:cs typeface="Segoe UI" panose="020B0502040204020203" pitchFamily="34" charset="0"/>
              </a:rPr>
              <a:t>３つ目としまして、</a:t>
            </a:r>
            <a:r>
              <a:rPr lang="ja-JP" altLang="ja-JP" sz="1400" b="0" dirty="0">
                <a:solidFill>
                  <a:schemeClr val="tx1">
                    <a:lumMod val="85000"/>
                    <a:lumOff val="15000"/>
                  </a:schemeClr>
                </a:solidFill>
                <a:latin typeface="Segoe UI" panose="020B0502040204020203" pitchFamily="34" charset="0"/>
                <a:ea typeface="ＭＳ Ｐゴシック" panose="020B0600070205080204" pitchFamily="50" charset="-128"/>
                <a:cs typeface="Segoe UI" panose="020B0502040204020203" pitchFamily="34" charset="0"/>
              </a:rPr>
              <a:t>業務の中には、清掃業務や点検業務など、建設業法が適用されない業務も含まれて</a:t>
            </a: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いますが、ここでは建設業法が適用される業務を含むことを前提としています。</a:t>
            </a:r>
            <a:endParaRPr lang="en-US"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このため、技術者の配置などについては</a:t>
            </a:r>
            <a:r>
              <a:rPr lang="ja-JP" altLang="en-US"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建設業法</a:t>
            </a:r>
            <a:r>
              <a:rPr lang="ja-JP" altLang="ja-JP" sz="1400" b="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に沿った規定としています。</a:t>
            </a:r>
            <a:endParaRPr lang="ja-JP" altLang="ja-JP" sz="1400" b="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10</a:t>
            </a:fld>
            <a:endParaRPr kumimoji="1" lang="ja-JP" altLang="en-US"/>
          </a:p>
        </p:txBody>
      </p:sp>
    </p:spTree>
    <p:extLst>
      <p:ext uri="{BB962C8B-B14F-4D97-AF65-F5344CB8AC3E}">
        <p14:creationId xmlns:p14="http://schemas.microsoft.com/office/powerpoint/2010/main" val="316442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維持管理業務の対象は発注者が所有し管理しているものです</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ので</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引き渡しを受ける成果物がない場合もありますが、業務によっては</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成果物</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があることも前提としています。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包括的維持管理業務に特有の条項以外で、発注者と受注者の権利義務関係については、公共事業で用いられる公共工事標準</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請負</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契約約款などの規定を適用します。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最後に、</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契約標準は普遍のものですが、個々の契約ではどの条項をどのように適用するかを別途契約情報に規定するという作り</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にしています</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。契約標準と契約情報で個別の契約書ができる</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ことになります。</a:t>
            </a:r>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11</a:t>
            </a:fld>
            <a:endParaRPr kumimoji="1" lang="ja-JP" altLang="en-US"/>
          </a:p>
        </p:txBody>
      </p:sp>
    </p:spTree>
    <p:extLst>
      <p:ext uri="{BB962C8B-B14F-4D97-AF65-F5344CB8AC3E}">
        <p14:creationId xmlns:p14="http://schemas.microsoft.com/office/powerpoint/2010/main" val="4004519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次に、契約標準</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の作成</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手順ですが、まず先ほど</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お示しした８</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団体の契約書の条項を横並びで整理しました。</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それぞれの契約において、条文の使われ方を見ながら、コア、オプション、契約</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標準には採用しないものに条項を分類しました。</a:t>
            </a:r>
            <a:endParaRPr lang="ja-JP" altLang="ja-JP" sz="1600" dirty="0">
              <a:solidFill>
                <a:schemeClr val="bg2">
                  <a:lumMod val="25000"/>
                </a:schemeClr>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契約標準</a:t>
            </a:r>
            <a:r>
              <a:rPr lang="ja-JP" altLang="en-US"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の対象外としたものは</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、運営業務のみに適用されるものや、例えばボランティア活動</a:t>
            </a:r>
            <a:r>
              <a:rPr lang="ja-JP" altLang="en-US"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の実施の</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規定がありましたが、これらは特殊なものとして</a:t>
            </a:r>
            <a:r>
              <a:rPr lang="ja-JP" altLang="en-US"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対象外としました。</a:t>
            </a:r>
            <a:endParaRPr lang="ja-JP" altLang="ja-JP" sz="1600" dirty="0">
              <a:solidFill>
                <a:schemeClr val="bg2">
                  <a:lumMod val="25000"/>
                </a:schemeClr>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en-US"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整理した８つの契約について</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、同じ内容でも表現や条項の</a:t>
            </a:r>
            <a:r>
              <a:rPr lang="ja-JP" altLang="en-US"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並び方が異なっておりましたが、</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基本的には公共工事標準請負契約約款の並べ方</a:t>
            </a:r>
            <a:r>
              <a:rPr lang="ja-JP" altLang="en-US"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や、</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該当する条文に</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習った表現と</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しました。</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3.</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③のように公共工事標準請負契約約款にない新たに付け加えた条文や、同じ条の中にコアとオプションを区別しなければならない場合には、第何条の二や三といった枝番を追加する</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かたち</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で整理しました。</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12</a:t>
            </a:fld>
            <a:endParaRPr kumimoji="1" lang="ja-JP" altLang="en-US"/>
          </a:p>
        </p:txBody>
      </p:sp>
    </p:spTree>
    <p:extLst>
      <p:ext uri="{BB962C8B-B14F-4D97-AF65-F5344CB8AC3E}">
        <p14:creationId xmlns:p14="http://schemas.microsoft.com/office/powerpoint/2010/main" val="170373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こうして制定した</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契約標準、契約情報の使い方ですが、発注者によって</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２</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通りの使い方を想定しております。</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一つは、</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私たち</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が作りました学会版の契約標準を、それぞれカスタマイズして、各発注者が</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それぞれ</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の契約標準を作成する方法です。個々の契約</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において、</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契約情報に適用を規定するという、</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私たち</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が想定している</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方法です。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今カスタマイズの例をここに挙げていますが、この方法によ</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ります</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と、様々な対象施設や業務の内容に対応できるということになります。</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一方で</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つ目は、学会版</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契約標準から必要な</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条文</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を選んで、個々の業務委託の契約書をストレートに作成するという使い方です。この</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ような</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契約が</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1</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件だけ</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の場合などで想定している方法です。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13</a:t>
            </a:fld>
            <a:endParaRPr kumimoji="1" lang="ja-JP" altLang="en-US"/>
          </a:p>
        </p:txBody>
      </p:sp>
    </p:spTree>
    <p:extLst>
      <p:ext uri="{BB962C8B-B14F-4D97-AF65-F5344CB8AC3E}">
        <p14:creationId xmlns:p14="http://schemas.microsoft.com/office/powerpoint/2010/main" val="677886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契約標準の</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中身の説明の前に用語についてお話します。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sz="18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基本的に</a:t>
            </a:r>
            <a:r>
              <a:rPr lang="ja-JP" altLang="ja-JP" sz="18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公共工事標準請負契約約款</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の条文に従っていますが、業務委託契約であることから若干の用語を変えています。それが上の表です。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また、</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条文が業務全体に対する場合と、個別の業務に対応する場合があります。業務全体を指す際は「業務」、特定の業務に適用される場合は「</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業務」</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というように</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区別できるようにして</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おります。</a:t>
            </a:r>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14</a:t>
            </a:fld>
            <a:endParaRPr kumimoji="1" lang="ja-JP" altLang="en-US"/>
          </a:p>
        </p:txBody>
      </p:sp>
    </p:spTree>
    <p:extLst>
      <p:ext uri="{BB962C8B-B14F-4D97-AF65-F5344CB8AC3E}">
        <p14:creationId xmlns:p14="http://schemas.microsoft.com/office/powerpoint/2010/main" val="2378290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の表の左側がコア、右がオプションの条項です。例えば、第一条総則ですが、工事の約款と共通した内容で、これらはコアとしていますが、引き渡しを受ける成果物を特定する場合や、全体の履行期間に、準備期間や業務ごとに実施期間を別に定める場合には、オプションの第一条の</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3</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4</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を選択できるようにしています。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の構成ですが、先ほど申し上げたように公共工事標準契約約款と同じ内容の条は同じ条番号を使用しています。これにより、使い慣れた標準約款と対比がしやすくなります。また、公共工事標準契約約款が改定される際に、こちらの標準や契約標準を同様に改定する際にも作業が容易になることを考えてい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15</a:t>
            </a:fld>
            <a:endParaRPr kumimoji="1" lang="ja-JP" altLang="en-US"/>
          </a:p>
        </p:txBody>
      </p:sp>
    </p:spTree>
    <p:extLst>
      <p:ext uri="{BB962C8B-B14F-4D97-AF65-F5344CB8AC3E}">
        <p14:creationId xmlns:p14="http://schemas.microsoft.com/office/powerpoint/2010/main" val="319792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第</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21</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条以下では、業務の履行期間や業務委託料の変更、業務の実施することに伴って発生する損害については、基本的には必要なことだと考えてコアとしています。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一方で、委託料の支払い方法については、</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参考としました</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8</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においても</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様々な方法が取られているため、完了払いのみをコアとし、前金払い、部分払いなどはオプションとして選択できるようにしています。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16</a:t>
            </a:fld>
            <a:endParaRPr kumimoji="1" lang="ja-JP" altLang="en-US"/>
          </a:p>
        </p:txBody>
      </p:sp>
    </p:spTree>
    <p:extLst>
      <p:ext uri="{BB962C8B-B14F-4D97-AF65-F5344CB8AC3E}">
        <p14:creationId xmlns:p14="http://schemas.microsoft.com/office/powerpoint/2010/main" val="2893833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第</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46</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からは契約解除に関わる条項です。収集した契約の中にはこれらが明記されていないものもありましたが、発注者と受注者双方の権利を担保するものとして、これは必要だと考えてコアとしています。このような考えで、コアとオプションを区分しています。</a:t>
            </a:r>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17</a:t>
            </a:fld>
            <a:endParaRPr kumimoji="1" lang="ja-JP" altLang="en-US"/>
          </a:p>
        </p:txBody>
      </p:sp>
    </p:spTree>
    <p:extLst>
      <p:ext uri="{BB962C8B-B14F-4D97-AF65-F5344CB8AC3E}">
        <p14:creationId xmlns:p14="http://schemas.microsoft.com/office/powerpoint/2010/main" val="161191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標準の特徴的な条項について一部紹介します。総則の第一条一項、二項ですが、これは複数業務を一体的に委託することから、第一項で構成する業務名、委託料については、第二項で業務ごとに総価の場合や単価の場合、実費の場合に分けて決められるようにしてい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4</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項ですが対象施設そのものの所有権管理権は発注者に帰属するということを契約上明記して</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おります。</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また、</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業務によって、業務を実施するために委託料を支払う準委任契約的なものと、業務を完成させ成果物に対して委託料を支払う請負契約的なものが含まれています。</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ここでは第一条の</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として、引き渡しを受ける成果物を明確にすることを規定しました。引き渡しを受ける成果物がある場合には、これに関連する条項がいくつかあり、これらの中から必要なものを選んでいただくことにして</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おります。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18</a:t>
            </a:fld>
            <a:endParaRPr kumimoji="1" lang="ja-JP" altLang="en-US"/>
          </a:p>
        </p:txBody>
      </p:sp>
    </p:spTree>
    <p:extLst>
      <p:ext uri="{BB962C8B-B14F-4D97-AF65-F5344CB8AC3E}">
        <p14:creationId xmlns:p14="http://schemas.microsoft.com/office/powerpoint/2010/main" val="454629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82663" y="1243013"/>
            <a:ext cx="4841875" cy="3352800"/>
          </a:xfrm>
        </p:spPr>
      </p:sp>
      <p:sp>
        <p:nvSpPr>
          <p:cNvPr id="3" name="ノート プレースホルダー 2"/>
          <p:cNvSpPr>
            <a:spLocks noGrp="1"/>
          </p:cNvSpPr>
          <p:nvPr>
            <p:ph type="body" idx="1"/>
          </p:nvPr>
        </p:nvSpPr>
        <p:spPr/>
        <p:txBody>
          <a:bodyPr/>
          <a:lstStyle/>
          <a:p>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まず背景ですが、</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建設業界では</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平成</a:t>
            </a:r>
            <a:r>
              <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9</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年度をピークとし</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担い手が減少しており、特に技能者の人数が大幅に減っています。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また、高齢化も進み、今後ますます人材不足が予想されます。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A9C48F4-27B1-464A-BA89-3C83235D347F}" type="slidenum">
              <a:rPr kumimoji="1" lang="ja-JP" altLang="en-US" smtClean="0"/>
              <a:t>1</a:t>
            </a:fld>
            <a:endParaRPr kumimoji="1" lang="ja-JP" altLang="en-US"/>
          </a:p>
        </p:txBody>
      </p:sp>
    </p:spTree>
    <p:extLst>
      <p:ext uri="{BB962C8B-B14F-4D97-AF65-F5344CB8AC3E}">
        <p14:creationId xmlns:p14="http://schemas.microsoft.com/office/powerpoint/2010/main" val="2108232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次に、維持管理業務が新設工事と多く異なる点についてですが、契約以前から維持管理は誰かが行っており、発注者や受託者が行っています。この契約が終わっても、また誰かが維持管理を行い続けるということです。このため、開始時に引き継ぎのための準備期間や終了時の引き継ぎについて、オプション条項として用意しました。</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en-US" altLang="ja-JP" sz="1600" dirty="0"/>
          </a:p>
          <a:p>
            <a:pPr>
              <a:spcBef>
                <a:spcPts val="605"/>
              </a:spcBef>
              <a:spcAft>
                <a:spcPts val="303"/>
              </a:spcAft>
            </a:pP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また、</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複数の異なる内容の業務を含むため、特定の業務については全体の履行期間の他に実施期間を定める必要がある場合もあります。これを第</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1</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条の</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4</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として、「</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業務の実施期間は」というような表現でオプションとして付け加えました。</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第</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10</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条は業務全体に対して現場代理人や管理技術者などを規定していますが、</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10</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条の</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として、業務によって特別に責任者を設ける必要がある場合には、この条項を使って「</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業務の実施責任者」という規定を設けています。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19</a:t>
            </a:fld>
            <a:endParaRPr kumimoji="1" lang="ja-JP" altLang="en-US"/>
          </a:p>
        </p:txBody>
      </p:sp>
    </p:spTree>
    <p:extLst>
      <p:ext uri="{BB962C8B-B14F-4D97-AF65-F5344CB8AC3E}">
        <p14:creationId xmlns:p14="http://schemas.microsoft.com/office/powerpoint/2010/main" val="2531724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239" y="4783357"/>
            <a:ext cx="5446723" cy="4141568"/>
          </a:xfrm>
        </p:spPr>
        <p:txBody>
          <a:bodyPr/>
          <a:lstStyle/>
          <a:p>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受注者による改善提案や設定図書の変更要求についても、収集した契約に見られたため、オプションとして付け加えました。</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最後に、部分払いについてですが、公共工事標準請負契約約款</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では、</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第一項で支払い回数について、（</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B</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）履行期間中の請求回数を制限する規定だけが示されて</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い</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ますが、</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参考にした契約の</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多くが四半期ごとなど期日を決めていることから、</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(A)</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のスケジュール払いを加えました。</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また、</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工事の請負契約では、部分払いにおいて出来高の</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1</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割を支払い留保することが一般的ですが、</a:t>
            </a:r>
            <a:r>
              <a:rPr lang="en-US" altLang="ja-JP" sz="1600" dirty="0">
                <a:solidFill>
                  <a:schemeClr val="bg2">
                    <a:lumMod val="25000"/>
                  </a:schemeClr>
                </a:solidFill>
                <a:latin typeface="Segoe UI" panose="020B0502040204020203" pitchFamily="34" charset="0"/>
                <a:ea typeface="ＭＳ Ｐゴシック" panose="020B0600070205080204" pitchFamily="50" charset="-128"/>
                <a:cs typeface="ＭＳ Ｐゴシック" panose="020B0600070205080204" pitchFamily="50" charset="-128"/>
              </a:rPr>
              <a:t>38</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条の</a:t>
            </a:r>
            <a:r>
              <a:rPr lang="ja-JP" altLang="en-US"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２</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で支払い留保は</a:t>
            </a:r>
            <a:r>
              <a:rPr lang="ja-JP" altLang="ja-JP" sz="1600" b="1"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引き渡し</a:t>
            </a:r>
            <a:r>
              <a:rPr lang="ja-JP" altLang="ja-JP" sz="1600" dirty="0">
                <a:solidFill>
                  <a:schemeClr val="bg2">
                    <a:lumMod val="25000"/>
                  </a:schemeClr>
                </a:solidFill>
                <a:latin typeface="Segoe UI" panose="020B0502040204020203" pitchFamily="34" charset="0"/>
                <a:ea typeface="ＭＳ Ｐゴシック" panose="020B0600070205080204" pitchFamily="50" charset="-128"/>
                <a:cs typeface="Segoe UI" panose="020B0502040204020203" pitchFamily="34" charset="0"/>
              </a:rPr>
              <a:t>を受</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ける成果物に関わる業務、請負的なものに限定して</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いるというのが特徴です。</a:t>
            </a:r>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このように作った契約標準案について、参考にした団体の実際の契約の適用性を確認し、契約標準案を作成しました。</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20</a:t>
            </a:fld>
            <a:endParaRPr kumimoji="1" lang="ja-JP" altLang="en-US"/>
          </a:p>
        </p:txBody>
      </p:sp>
    </p:spTree>
    <p:extLst>
      <p:ext uri="{BB962C8B-B14F-4D97-AF65-F5344CB8AC3E}">
        <p14:creationId xmlns:p14="http://schemas.microsoft.com/office/powerpoint/2010/main" val="1432344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31859" y="4782961"/>
            <a:ext cx="4692679" cy="3913364"/>
          </a:xfrm>
        </p:spPr>
        <p:txBody>
          <a:bodyPr/>
          <a:lstStyle/>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　</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最後に契約情報の記載例ですが、ここでは</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、例参考としたある団体</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の契約書</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について、</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契約情報との組み合わせで表現</a:t>
            </a:r>
            <a:r>
              <a:rPr lang="ja-JP" altLang="en-US"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した例を</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紹介させていただきます。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lang="en-US"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第一条の第一項、第二項では、構成する業務および業務ごとの委託料について規定しています。オプションである</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3</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en-US" altLang="ja-JP" sz="16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4</a:t>
            </a:r>
            <a:r>
              <a:rPr lang="ja-JP" altLang="ja-JP" sz="16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それぞれ適用しての具体的な内容を記載しています。</a:t>
            </a:r>
            <a:endParaRPr lang="ja-JP" altLang="ja-JP"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21</a:t>
            </a:fld>
            <a:endParaRPr kumimoji="1" lang="ja-JP" altLang="en-US"/>
          </a:p>
        </p:txBody>
      </p:sp>
    </p:spTree>
    <p:extLst>
      <p:ext uri="{BB962C8B-B14F-4D97-AF65-F5344CB8AC3E}">
        <p14:creationId xmlns:p14="http://schemas.microsoft.com/office/powerpoint/2010/main" val="2572675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第四条は契約の保証ですが、これは</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A</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B</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選択になっており、そのうち金銭的な保証を選択することを決めています。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第五条はコア条項ですが、この中で適用しない部分がありましたので、それを削除して、それを記載しています。</a:t>
            </a:r>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Bef>
                <a:spcPts val="605"/>
              </a:spcBef>
              <a:spcAft>
                <a:spcPts val="303"/>
              </a:spcAft>
            </a:pP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さらに、一番下ですがこれは契約標準にはない規定ですが、不可抗力によって起因して発生する業務について、</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この団体</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の契約にありましたので、第</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30</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条の</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として追加しました。</a:t>
            </a:r>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22</a:t>
            </a:fld>
            <a:endParaRPr kumimoji="1" lang="ja-JP" altLang="en-US"/>
          </a:p>
        </p:txBody>
      </p:sp>
    </p:spTree>
    <p:extLst>
      <p:ext uri="{BB962C8B-B14F-4D97-AF65-F5344CB8AC3E}">
        <p14:creationId xmlns:p14="http://schemas.microsoft.com/office/powerpoint/2010/main" val="641711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最後</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に</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、部分払いはオプションですが、一部修正しています。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57</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条の</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2</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では、舗装の補修で三年間の品質保証期間を設ける規定を追加しています。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契約情報についてこのような使い方が想定されます。</a:t>
            </a:r>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23</a:t>
            </a:fld>
            <a:endParaRPr kumimoji="1" lang="ja-JP" altLang="en-US"/>
          </a:p>
        </p:txBody>
      </p:sp>
    </p:spTree>
    <p:extLst>
      <p:ext uri="{BB962C8B-B14F-4D97-AF65-F5344CB8AC3E}">
        <p14:creationId xmlns:p14="http://schemas.microsoft.com/office/powerpoint/2010/main" val="3196301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lang="ja-JP" altLang="en-US" dirty="0"/>
              <a:t>　　　本日ご説明しました「包括的維持管理業務委託の契約標準」などは、土木学会</a:t>
            </a:r>
            <a:r>
              <a:rPr lang="en-US" altLang="ja-JP" dirty="0"/>
              <a:t>HP</a:t>
            </a:r>
            <a:r>
              <a:rPr lang="ja-JP" altLang="en-US" dirty="0"/>
              <a:t>で公表しております。</a:t>
            </a:r>
            <a:endParaRPr lang="en-US" altLang="ja-JP" dirty="0"/>
          </a:p>
          <a:p>
            <a:r>
              <a:rPr lang="ja-JP" altLang="en-US" dirty="0"/>
              <a:t>　　　是非ご活用ください。</a:t>
            </a:r>
            <a:endParaRPr lang="en-US" altLang="ja-JP" dirty="0"/>
          </a:p>
          <a:p>
            <a:r>
              <a:rPr lang="ja-JP" altLang="en-US" dirty="0"/>
              <a:t>　　　またご意見・ご質問もメールにてご連絡ください。</a:t>
            </a:r>
            <a:endParaRPr lang="en-US" altLang="ja-JP" dirty="0"/>
          </a:p>
          <a:p>
            <a:r>
              <a:rPr lang="ja-JP" altLang="en-US" dirty="0"/>
              <a:t>　　　最後までご視聴頂きありがとうございました。</a:t>
            </a:r>
            <a:endParaRPr lang="en-US" altLang="ja-JP" dirty="0"/>
          </a:p>
        </p:txBody>
      </p:sp>
      <p:sp>
        <p:nvSpPr>
          <p:cNvPr id="4" name="スライド番号プレースホルダー 3"/>
          <p:cNvSpPr>
            <a:spLocks noGrp="1"/>
          </p:cNvSpPr>
          <p:nvPr>
            <p:ph type="sldNum" sz="quarter" idx="5"/>
          </p:nvPr>
        </p:nvSpPr>
        <p:spPr/>
        <p:txBody>
          <a:bodyPr/>
          <a:lstStyle/>
          <a:p>
            <a:fld id="{9DEF0EB4-E721-4A0D-A245-34721134D8B5}" type="slidenum">
              <a:rPr kumimoji="1" lang="ja-JP" altLang="en-US" smtClean="0"/>
              <a:t>24</a:t>
            </a:fld>
            <a:endParaRPr kumimoji="1" lang="ja-JP" altLang="en-US"/>
          </a:p>
        </p:txBody>
      </p:sp>
    </p:spTree>
    <p:extLst>
      <p:ext uri="{BB962C8B-B14F-4D97-AF65-F5344CB8AC3E}">
        <p14:creationId xmlns:p14="http://schemas.microsoft.com/office/powerpoint/2010/main" val="1208095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srgbClr val="424242"/>
                </a:solidFill>
                <a:ea typeface="ＭＳ Ｐゴシック" panose="020B0600070205080204" pitchFamily="50" charset="-128"/>
                <a:cs typeface="Segoe UI" panose="020B0502040204020203" pitchFamily="34" charset="0"/>
              </a:rPr>
              <a:t>公務員の数も減少しており、</a:t>
            </a:r>
            <a:r>
              <a:rPr lang="ja-JP" altLang="en-US" dirty="0"/>
              <a:t>市町村における土木部門の職員数は、ピークの</a:t>
            </a:r>
            <a:r>
              <a:rPr lang="en-US" altLang="ja-JP" dirty="0"/>
              <a:t>1996</a:t>
            </a:r>
            <a:r>
              <a:rPr lang="ja-JP" altLang="en-US" dirty="0"/>
              <a:t>年と比べて、約２６％減少しております。</a:t>
            </a:r>
            <a:endParaRPr lang="en-US" altLang="ja-JP" dirty="0"/>
          </a:p>
          <a:p>
            <a:endParaRPr lang="en-US" altLang="ja-JP" dirty="0"/>
          </a:p>
          <a:p>
            <a:r>
              <a:rPr lang="ja-JP" altLang="en-US" dirty="0"/>
              <a:t>また、約半数の市町村では技術系職員が５人以下であり、技術系職員がいないところも２５％あり、</a:t>
            </a:r>
            <a:r>
              <a:rPr lang="ja-JP" altLang="ja-JP" dirty="0">
                <a:solidFill>
                  <a:srgbClr val="424242"/>
                </a:solidFill>
                <a:ea typeface="ＭＳ Ｐゴシック" panose="020B0600070205080204" pitchFamily="50" charset="-128"/>
                <a:cs typeface="Segoe UI" panose="020B0502040204020203" pitchFamily="34" charset="0"/>
              </a:rPr>
              <a:t>インフラを支える人材が不足していることが大きな課題です。</a:t>
            </a:r>
            <a:endParaRPr lang="ja-JP" altLang="ja-JP" dirty="0">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A9C48F4-27B1-464A-BA89-3C83235D347F}" type="slidenum">
              <a:rPr kumimoji="1" lang="ja-JP" altLang="en-US" smtClean="0"/>
              <a:t>2</a:t>
            </a:fld>
            <a:endParaRPr kumimoji="1" lang="ja-JP" altLang="en-US"/>
          </a:p>
        </p:txBody>
      </p:sp>
    </p:spTree>
    <p:extLst>
      <p:ext uri="{BB962C8B-B14F-4D97-AF65-F5344CB8AC3E}">
        <p14:creationId xmlns:p14="http://schemas.microsoft.com/office/powerpoint/2010/main" val="2642209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また政府全体の公共事業関係費も減っている状況で、人材だけでなくインフラを支えるための予算も減ってきております。</a:t>
            </a:r>
          </a:p>
        </p:txBody>
      </p:sp>
      <p:sp>
        <p:nvSpPr>
          <p:cNvPr id="4" name="スライド番号プレースホルダー 3"/>
          <p:cNvSpPr>
            <a:spLocks noGrp="1"/>
          </p:cNvSpPr>
          <p:nvPr>
            <p:ph type="sldNum" sz="quarter" idx="5"/>
          </p:nvPr>
        </p:nvSpPr>
        <p:spPr/>
        <p:txBody>
          <a:bodyPr/>
          <a:lstStyle/>
          <a:p>
            <a:fld id="{9A9C48F4-27B1-464A-BA89-3C83235D347F}" type="slidenum">
              <a:rPr kumimoji="1" lang="ja-JP" altLang="en-US" smtClean="0"/>
              <a:t>3</a:t>
            </a:fld>
            <a:endParaRPr kumimoji="1" lang="ja-JP" altLang="en-US"/>
          </a:p>
        </p:txBody>
      </p:sp>
    </p:spTree>
    <p:extLst>
      <p:ext uri="{BB962C8B-B14F-4D97-AF65-F5344CB8AC3E}">
        <p14:creationId xmlns:p14="http://schemas.microsoft.com/office/powerpoint/2010/main" val="168647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そのような</a:t>
            </a: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状況の中で、八潮の事故が起きてしまいましたが</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、下水道に限らず</a:t>
            </a: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水道橋</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や</a:t>
            </a: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橋梁の床版、</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護岸、</a:t>
            </a: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臨港道路など、今後様々なところで起</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こり</a:t>
            </a: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うる課題です。</a:t>
            </a: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発注者の職員</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施工者</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や予算</a:t>
            </a: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が減少しているため、</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どのように対応していくか</a:t>
            </a:r>
            <a:r>
              <a:rPr lang="ja-JP"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業界全体の課題となっています。</a:t>
            </a: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A9C48F4-27B1-464A-BA89-3C83235D347F}" type="slidenum">
              <a:rPr kumimoji="1" lang="ja-JP" altLang="en-US" smtClean="0"/>
              <a:t>4</a:t>
            </a:fld>
            <a:endParaRPr kumimoji="1" lang="ja-JP" altLang="en-US"/>
          </a:p>
        </p:txBody>
      </p:sp>
    </p:spTree>
    <p:extLst>
      <p:ext uri="{BB962C8B-B14F-4D97-AF65-F5344CB8AC3E}">
        <p14:creationId xmlns:p14="http://schemas.microsoft.com/office/powerpoint/2010/main" val="265877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その大きな課題の１つの解決策として、複数の施設や業務をまとめて効率的に維持管理していく「包括的維持管理業務委託」があります。</a:t>
            </a:r>
            <a:endParaRPr kumimoji="1" lang="en-US" altLang="ja-JP" dirty="0"/>
          </a:p>
          <a:p>
            <a:endParaRPr kumimoji="1" lang="en-US" altLang="ja-JP" dirty="0"/>
          </a:p>
          <a:p>
            <a:r>
              <a:rPr lang="ja-JP" altLang="en-US" dirty="0"/>
              <a:t>国土交通省でも、複数の管理者による維持管理なども含めた群マネの活用の検討が進められております。</a:t>
            </a:r>
            <a:endParaRPr lang="en-US" altLang="ja-JP" dirty="0"/>
          </a:p>
          <a:p>
            <a:endParaRPr kumimoji="1" lang="en-US" altLang="ja-JP" dirty="0"/>
          </a:p>
          <a:p>
            <a:r>
              <a:rPr kumimoji="1" lang="ja-JP" altLang="en-US" dirty="0"/>
              <a:t>そこで、契約約款企画小委員会では、 「包括的維持管理業務委託」の契約標準を策定しました。</a:t>
            </a:r>
          </a:p>
        </p:txBody>
      </p:sp>
      <p:sp>
        <p:nvSpPr>
          <p:cNvPr id="4" name="スライド番号プレースホルダー 3"/>
          <p:cNvSpPr>
            <a:spLocks noGrp="1"/>
          </p:cNvSpPr>
          <p:nvPr>
            <p:ph type="sldNum" sz="quarter" idx="5"/>
          </p:nvPr>
        </p:nvSpPr>
        <p:spPr/>
        <p:txBody>
          <a:bodyPr/>
          <a:lstStyle/>
          <a:p>
            <a:fld id="{9A9C48F4-27B1-464A-BA89-3C83235D347F}" type="slidenum">
              <a:rPr kumimoji="1" lang="ja-JP" altLang="en-US" smtClean="0"/>
              <a:t>5</a:t>
            </a:fld>
            <a:endParaRPr kumimoji="1" lang="ja-JP" altLang="en-US"/>
          </a:p>
        </p:txBody>
      </p:sp>
    </p:spTree>
    <p:extLst>
      <p:ext uri="{BB962C8B-B14F-4D97-AF65-F5344CB8AC3E}">
        <p14:creationId xmlns:p14="http://schemas.microsoft.com/office/powerpoint/2010/main" val="277861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605"/>
              </a:spcBef>
              <a:spcAft>
                <a:spcPts val="303"/>
              </a:spcAft>
            </a:pPr>
            <a:r>
              <a:rPr kumimoji="1" lang="ja-JP" altLang="en-US" dirty="0"/>
              <a:t>契約標準の説明の前に、契約約款企画小委員会について簡単に紹介させて頂きます。</a:t>
            </a: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契約約款企画小委員会は、土木学会の建設マネジメント委員会における小委員会で、海外の方式を参考に我が国で取り入れられた新たな契約方式などに対応し、未整備の契約約款を制定する小委員会です。</a:t>
            </a: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これまでに「設計・施行一括発注方式」の契約約款や、「</a:t>
            </a:r>
            <a:r>
              <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CM</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方式」の契約約款及び共通仕様書を策定してきました。</a:t>
            </a: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それらにつきましても土木学会の</a:t>
            </a:r>
            <a:r>
              <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HP</a:t>
            </a: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で公表しているところです。</a:t>
            </a: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r>
              <a:rPr lang="ja-JP" altLang="en-US"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約款の策定体制としましては、契約約款企画小委員会で契約約款案を作り、契約約款制定小委員会や建設マネジメント委員会に諮り、一般の方や土木学会の他の委員会に意見を伺い、契約約款を策定しております。</a:t>
            </a: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pPr>
              <a:spcBef>
                <a:spcPts val="605"/>
              </a:spcBef>
              <a:spcAft>
                <a:spcPts val="303"/>
              </a:spcAft>
            </a:pPr>
            <a:endParaRPr lang="en-US" altLang="ja-JP"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9A9C48F4-27B1-464A-BA89-3C83235D347F}" type="slidenum">
              <a:rPr kumimoji="1" lang="ja-JP" altLang="en-US" smtClean="0"/>
              <a:t>6</a:t>
            </a:fld>
            <a:endParaRPr kumimoji="1" lang="ja-JP" altLang="en-US"/>
          </a:p>
        </p:txBody>
      </p:sp>
    </p:spTree>
    <p:extLst>
      <p:ext uri="{BB962C8B-B14F-4D97-AF65-F5344CB8AC3E}">
        <p14:creationId xmlns:p14="http://schemas.microsoft.com/office/powerpoint/2010/main" val="1346479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ここから本題の</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包括的維持管理業務委託契約</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について説明します。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まず</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包括的維持管理業務委託契約というのはどういうことかと言いますと</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複数の施設、あるいは複数の業務内容の維持管理を複数年を含む一定期間、一体的に委託する契約</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としております</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対象とする施設としては、ここに挙げた道路などの公共土木施設</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の一部または全部です。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対象業務としては維持業務、小規模修繕業務</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、それら</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を行うためのマネジメント業務</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とし</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この約款では</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運営業務は対象外としております。</a:t>
            </a:r>
            <a:endParaRPr lang="ja-JP" altLang="ja-JP" sz="18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17BB843B-059C-4202-99E5-5B1C543334E7}" type="slidenum">
              <a:rPr kumimoji="1" lang="ja-JP" altLang="en-US" smtClean="0"/>
              <a:t>7</a:t>
            </a:fld>
            <a:endParaRPr kumimoji="1" lang="ja-JP" altLang="en-US"/>
          </a:p>
        </p:txBody>
      </p:sp>
    </p:spTree>
    <p:extLst>
      <p:ext uri="{BB962C8B-B14F-4D97-AF65-F5344CB8AC3E}">
        <p14:creationId xmlns:p14="http://schemas.microsoft.com/office/powerpoint/2010/main" val="1882434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契約約款案の検討にあたり</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包括的維持管理業務を既</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に実施</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し</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ている</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８つの</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自治体の契約図書を収集して、その分析を行うことから</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はじめました</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この表に</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あるように</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8</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団体の契約で期間も</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３年</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から</a:t>
            </a:r>
            <a:r>
              <a:rPr lang="en-US" altLang="ja-JP" sz="1800" dirty="0">
                <a:solidFill>
                  <a:srgbClr val="424242"/>
                </a:solidFill>
                <a:latin typeface="Segoe UI" panose="020B0502040204020203" pitchFamily="34" charset="0"/>
                <a:ea typeface="ＭＳ Ｐゴシック" panose="020B0600070205080204" pitchFamily="50" charset="-128"/>
                <a:cs typeface="ＭＳ Ｐゴシック" panose="020B0600070205080204" pitchFamily="50" charset="-128"/>
              </a:rPr>
              <a:t>5</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年と長期にわたるものもありますし、対象施設も業務も多岐にわたっております。</a:t>
            </a:r>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endParaRPr lang="en-US"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endParaRPr>
          </a:p>
          <a:p>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この中で、かほく市の上下水道を対象とした包括民間委託では、施設の運転や料金徴収など、いわゆる運営業務を含んでおります</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が</a:t>
            </a:r>
            <a:r>
              <a:rPr lang="ja-JP" altLang="ja-JP"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、収集した中で運営業務はこれだけでしたので、今回の検討から運営業務を</a:t>
            </a:r>
            <a:r>
              <a:rPr lang="ja-JP" altLang="en-US" sz="1800" dirty="0">
                <a:solidFill>
                  <a:srgbClr val="424242"/>
                </a:solidFill>
                <a:latin typeface="Segoe UI" panose="020B0502040204020203" pitchFamily="34" charset="0"/>
                <a:ea typeface="ＭＳ Ｐゴシック" panose="020B0600070205080204" pitchFamily="50" charset="-128"/>
                <a:cs typeface="Segoe UI" panose="020B0502040204020203" pitchFamily="34" charset="0"/>
              </a:rPr>
              <a:t>対象外としました。</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EF0EB4-E721-4A0D-A245-34721134D8B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7155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5978" name="タイトル 1"/>
          <p:cNvSpPr>
            <a:spLocks noGrp="1"/>
          </p:cNvSpPr>
          <p:nvPr>
            <p:ph type="title"/>
          </p:nvPr>
        </p:nvSpPr>
        <p:spPr/>
        <p:txBody>
          <a:bodyPr/>
          <a:lstStyle/>
          <a:p>
            <a:r>
              <a:rPr kumimoji="1" lang="ja-JP" altLang="en-US"/>
              <a:t>マスタ タイトルの書式設定</a:t>
            </a:r>
          </a:p>
        </p:txBody>
      </p:sp>
      <p:sp>
        <p:nvSpPr>
          <p:cNvPr id="5979"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Rectangle 6">
            <a:extLst>
              <a:ext uri="{FF2B5EF4-FFF2-40B4-BE49-F238E27FC236}">
                <a16:creationId xmlns:a16="http://schemas.microsoft.com/office/drawing/2014/main" id="{7964D0C8-77A4-C647-479E-B52D78D8C67B}"/>
              </a:ext>
            </a:extLst>
          </p:cNvPr>
          <p:cNvSpPr>
            <a:spLocks noGrp="1" noChangeArrowheads="1"/>
          </p:cNvSpPr>
          <p:nvPr>
            <p:ph type="sldNum" sz="quarter" idx="4"/>
          </p:nvPr>
        </p:nvSpPr>
        <p:spPr bwMode="auto">
          <a:xfrm>
            <a:off x="7594600" y="6381747"/>
            <a:ext cx="2311400" cy="476250"/>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lvl1pPr algn="r">
              <a:defRPr sz="1800" b="0" i="0">
                <a:latin typeface="+mn-ea"/>
                <a:ea typeface="+mn-ea"/>
              </a:defRPr>
            </a:lvl1pPr>
          </a:lstStyle>
          <a:p>
            <a:pPr>
              <a:defRPr/>
            </a:pPr>
            <a:fld id="{A370D70F-C146-4148-A80B-597499669636}" type="slidenum">
              <a:rPr lang="en-US" altLang="ja-JP" smtClean="0"/>
              <a:pPr>
                <a:defRPr/>
              </a:pPr>
              <a:t>‹#›</a:t>
            </a:fld>
            <a:endParaRPr lang="en-US" altLang="ja-JP"/>
          </a:p>
        </p:txBody>
      </p:sp>
    </p:spTree>
    <p:extLst>
      <p:ext uri="{BB962C8B-B14F-4D97-AF65-F5344CB8AC3E}">
        <p14:creationId xmlns:p14="http://schemas.microsoft.com/office/powerpoint/2010/main" val="1816133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C133A3F-C949-48AC-8231-0B1C90804DFC}"/>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3" name="フッター プレースホルダー 2">
            <a:extLst>
              <a:ext uri="{FF2B5EF4-FFF2-40B4-BE49-F238E27FC236}">
                <a16:creationId xmlns:a16="http://schemas.microsoft.com/office/drawing/2014/main" id="{940545E5-14B0-4678-AF55-F01DA46568B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01B9782-1A24-4F2B-B24B-4147C713A023}"/>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119250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4F5A00-2F04-440D-B001-BCCE91E0C4D4}"/>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4A3E40-5C21-481E-8384-B0521885D365}"/>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7A9E30C-E314-4601-8F18-C0DA97EED9BB}"/>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694140F-8628-4E63-9C48-37F5CD89DA7B}"/>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6" name="フッター プレースホルダー 5">
            <a:extLst>
              <a:ext uri="{FF2B5EF4-FFF2-40B4-BE49-F238E27FC236}">
                <a16:creationId xmlns:a16="http://schemas.microsoft.com/office/drawing/2014/main" id="{39D2ED15-1D87-45D5-B4A7-9697FC2F26A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0CB740-8268-4A5E-8543-A384C66F5F06}"/>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137106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8AE94-33E3-46D1-A862-00CDA237D800}"/>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C6EEC6C-FF6E-4C36-BD94-1CC5693C8C40}"/>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5D331D86-FCA5-418A-AB2E-854C62C5E768}"/>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E4D14E6-B90B-414E-8ED6-C8206FCCF83E}"/>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6" name="フッター プレースホルダー 5">
            <a:extLst>
              <a:ext uri="{FF2B5EF4-FFF2-40B4-BE49-F238E27FC236}">
                <a16:creationId xmlns:a16="http://schemas.microsoft.com/office/drawing/2014/main" id="{78CD44D0-8C99-4AB5-9308-664AF17BFED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7DC4264-73B0-4316-B044-846381501094}"/>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173909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A9897-6304-4FE2-B4B3-9AAC67FF6DA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3C724F2-9B92-4E14-95B3-F122C5E7DE7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B8F4317-51CA-4F25-BB73-67D2855E0538}"/>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5" name="フッター プレースホルダー 4">
            <a:extLst>
              <a:ext uri="{FF2B5EF4-FFF2-40B4-BE49-F238E27FC236}">
                <a16:creationId xmlns:a16="http://schemas.microsoft.com/office/drawing/2014/main" id="{4ACF09C6-F0ED-4214-BE6D-4AE61AF6E1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2BEA8FF-1403-4CF1-85F9-8D48433BB4A5}"/>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2703292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87AABE9-3060-47F9-8779-224252A025CF}"/>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5E38A28-CCEE-4151-8F42-1C78202CA43F}"/>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A3E6FC2-F722-4D7C-9D54-D7ED0AA4D775}"/>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5" name="フッター プレースホルダー 4">
            <a:extLst>
              <a:ext uri="{FF2B5EF4-FFF2-40B4-BE49-F238E27FC236}">
                <a16:creationId xmlns:a16="http://schemas.microsoft.com/office/drawing/2014/main" id="{195F31D2-C630-410A-9C5D-9702FDEDE92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4FCE36-FD25-47F4-A427-CAD1661253E1}"/>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642203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pic>
        <p:nvPicPr>
          <p:cNvPr id="9" name="Picture 9" descr="mlit_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 y="455570"/>
            <a:ext cx="990600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mlit_top"/>
          <p:cNvPicPr>
            <a:picLocks noChangeAspect="1" noChangeArrowheads="1"/>
          </p:cNvPicPr>
          <p:nvPr/>
        </p:nvPicPr>
        <p:blipFill>
          <a:blip r:embed="rId3" cstate="print">
            <a:extLst>
              <a:ext uri="{28A0092B-C50C-407E-A947-70E740481C1C}">
                <a14:useLocalDpi xmlns:a14="http://schemas.microsoft.com/office/drawing/2010/main" val="0"/>
              </a:ext>
            </a:extLst>
          </a:blip>
          <a:srcRect r="66945" b="42805"/>
          <a:stretch>
            <a:fillRect/>
          </a:stretch>
        </p:blipFill>
        <p:spPr bwMode="auto">
          <a:xfrm>
            <a:off x="1" y="26851"/>
            <a:ext cx="9906000" cy="45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6">
            <a:extLst>
              <a:ext uri="{FF2B5EF4-FFF2-40B4-BE49-F238E27FC236}">
                <a16:creationId xmlns:a16="http://schemas.microsoft.com/office/drawing/2014/main" id="{C90752EF-D85E-8ADC-DF0C-BE6D99E74804}"/>
              </a:ext>
            </a:extLst>
          </p:cNvPr>
          <p:cNvSpPr>
            <a:spLocks noGrp="1" noChangeArrowheads="1"/>
          </p:cNvSpPr>
          <p:nvPr>
            <p:ph type="sldNum" sz="quarter" idx="4"/>
          </p:nvPr>
        </p:nvSpPr>
        <p:spPr bwMode="auto">
          <a:xfrm>
            <a:off x="7594600" y="6381747"/>
            <a:ext cx="2311400" cy="476250"/>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lvl1pPr algn="r">
              <a:defRPr sz="1800" b="0" i="0">
                <a:latin typeface="+mn-ea"/>
                <a:ea typeface="+mn-ea"/>
              </a:defRPr>
            </a:lvl1pPr>
          </a:lstStyle>
          <a:p>
            <a:pPr>
              <a:defRPr/>
            </a:pPr>
            <a:fld id="{A370D70F-C146-4148-A80B-597499669636}" type="slidenum">
              <a:rPr lang="en-US" altLang="ja-JP" smtClean="0"/>
              <a:pPr>
                <a:defRPr/>
              </a:pPr>
              <a:t>‹#›</a:t>
            </a:fld>
            <a:endParaRPr lang="en-US" altLang="ja-JP"/>
          </a:p>
        </p:txBody>
      </p:sp>
    </p:spTree>
    <p:extLst>
      <p:ext uri="{BB962C8B-B14F-4D97-AF65-F5344CB8AC3E}">
        <p14:creationId xmlns:p14="http://schemas.microsoft.com/office/powerpoint/2010/main" val="132066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国交省なし">
    <p:spTree>
      <p:nvGrpSpPr>
        <p:cNvPr id="1" name=""/>
        <p:cNvGrpSpPr/>
        <p:nvPr/>
      </p:nvGrpSpPr>
      <p:grpSpPr>
        <a:xfrm>
          <a:off x="0" y="0"/>
          <a:ext cx="0" cy="0"/>
          <a:chOff x="0" y="0"/>
          <a:chExt cx="0" cy="0"/>
        </a:xfrm>
      </p:grpSpPr>
      <p:grpSp>
        <p:nvGrpSpPr>
          <p:cNvPr id="14" name="Group 18"/>
          <p:cNvGrpSpPr>
            <a:grpSpLocks/>
          </p:cNvGrpSpPr>
          <p:nvPr userDrawn="1"/>
        </p:nvGrpSpPr>
        <p:grpSpPr bwMode="auto">
          <a:xfrm>
            <a:off x="0" y="14287"/>
            <a:ext cx="9906000" cy="546100"/>
            <a:chOff x="0" y="0"/>
            <a:chExt cx="5760" cy="344"/>
          </a:xfrm>
        </p:grpSpPr>
        <p:pic>
          <p:nvPicPr>
            <p:cNvPr id="15" name="Picture 9" descr="mlit_top"/>
            <p:cNvPicPr>
              <a:picLocks noChangeAspect="1" noChangeArrowheads="1"/>
            </p:cNvPicPr>
            <p:nvPr userDrawn="1"/>
          </p:nvPicPr>
          <p:blipFill>
            <a:blip r:embed="rId2" cstate="print">
              <a:extLst>
                <a:ext uri="{28A0092B-C50C-407E-A947-70E740481C1C}">
                  <a14:useLocalDpi xmlns:a14="http://schemas.microsoft.com/office/drawing/2010/main"/>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7"/>
            <p:cNvGrpSpPr>
              <a:grpSpLocks/>
            </p:cNvGrpSpPr>
            <p:nvPr userDrawn="1"/>
          </p:nvGrpSpPr>
          <p:grpSpPr bwMode="auto">
            <a:xfrm>
              <a:off x="0" y="0"/>
              <a:ext cx="5760" cy="318"/>
              <a:chOff x="0" y="0"/>
              <a:chExt cx="5760" cy="318"/>
            </a:xfrm>
          </p:grpSpPr>
          <p:pic>
            <p:nvPicPr>
              <p:cNvPr id="17" name="Picture 11" descr="mlit_top"/>
              <p:cNvPicPr>
                <a:picLocks noChangeAspect="1" noChangeArrowheads="1"/>
              </p:cNvPicPr>
              <p:nvPr userDrawn="1"/>
            </p:nvPicPr>
            <p:blipFill>
              <a:blip r:embed="rId3" cstate="print">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mlit_top"/>
              <p:cNvPicPr>
                <a:picLocks noChangeAspect="1" noChangeArrowheads="1"/>
              </p:cNvPicPr>
              <p:nvPr userDrawn="1"/>
            </p:nvPicPr>
            <p:blipFill>
              <a:blip r:embed="rId4" cstate="print">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mlit_top"/>
              <p:cNvPicPr>
                <a:picLocks noChangeAspect="1" noChangeArrowheads="1"/>
              </p:cNvPicPr>
              <p:nvPr userDrawn="1"/>
            </p:nvPicPr>
            <p:blipFill>
              <a:blip r:embed="rId4" cstate="print">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Rectangle 2"/>
          <p:cNvSpPr>
            <a:spLocks noGrp="1" noChangeArrowheads="1"/>
          </p:cNvSpPr>
          <p:nvPr>
            <p:ph type="title"/>
          </p:nvPr>
        </p:nvSpPr>
        <p:spPr bwMode="auto">
          <a:xfrm>
            <a:off x="1" y="0"/>
            <a:ext cx="82257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ja-JP" altLang="en-US" dirty="0"/>
          </a:p>
        </p:txBody>
      </p:sp>
      <p:sp>
        <p:nvSpPr>
          <p:cNvPr id="3" name="Rectangle 6">
            <a:extLst>
              <a:ext uri="{FF2B5EF4-FFF2-40B4-BE49-F238E27FC236}">
                <a16:creationId xmlns:a16="http://schemas.microsoft.com/office/drawing/2014/main" id="{19A09BEC-CB2D-ADFE-1E3E-3CBD98AEA9E6}"/>
              </a:ext>
            </a:extLst>
          </p:cNvPr>
          <p:cNvSpPr>
            <a:spLocks noGrp="1" noChangeArrowheads="1"/>
          </p:cNvSpPr>
          <p:nvPr>
            <p:ph type="sldNum" sz="quarter" idx="4"/>
          </p:nvPr>
        </p:nvSpPr>
        <p:spPr bwMode="auto">
          <a:xfrm>
            <a:off x="7594600" y="6381747"/>
            <a:ext cx="2311400" cy="476250"/>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lvl1pPr algn="r">
              <a:defRPr sz="1800" b="0" i="0">
                <a:latin typeface="+mn-ea"/>
                <a:ea typeface="+mn-ea"/>
              </a:defRPr>
            </a:lvl1pPr>
          </a:lstStyle>
          <a:p>
            <a:pPr>
              <a:defRPr/>
            </a:pPr>
            <a:fld id="{A370D70F-C146-4148-A80B-597499669636}" type="slidenum">
              <a:rPr lang="en-US" altLang="ja-JP" smtClean="0"/>
              <a:pPr>
                <a:defRPr/>
              </a:pPr>
              <a:t>‹#›</a:t>
            </a:fld>
            <a:endParaRPr lang="en-US" altLang="ja-JP"/>
          </a:p>
        </p:txBody>
      </p:sp>
    </p:spTree>
    <p:extLst>
      <p:ext uri="{BB962C8B-B14F-4D97-AF65-F5344CB8AC3E}">
        <p14:creationId xmlns:p14="http://schemas.microsoft.com/office/powerpoint/2010/main" val="73582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D1DB82-DFA4-4DBF-8301-FB00F8146ACD}"/>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1FE52BB-439D-4B2B-BA15-8D27C205E4C3}"/>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CBAC2F7-E2A8-4069-9773-0690217B4B95}"/>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5" name="フッター プレースホルダー 4">
            <a:extLst>
              <a:ext uri="{FF2B5EF4-FFF2-40B4-BE49-F238E27FC236}">
                <a16:creationId xmlns:a16="http://schemas.microsoft.com/office/drawing/2014/main" id="{327C4AB9-61BC-4D9A-8074-5C49F76F297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FDCCEF-A779-437B-850E-620634DA5878}"/>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187665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DB522F-A714-4025-A215-E42BED4F818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689039D-6CC8-44C0-A667-F74A28C9817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9FA1BE0-77D2-4418-BF69-64CF2E27C6C7}"/>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5" name="フッター プレースホルダー 4">
            <a:extLst>
              <a:ext uri="{FF2B5EF4-FFF2-40B4-BE49-F238E27FC236}">
                <a16:creationId xmlns:a16="http://schemas.microsoft.com/office/drawing/2014/main" id="{392C24A4-B8F0-4204-8856-D436A798A6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D756FC-519F-4677-BFA4-4D4272981583}"/>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2948156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5EC71F-FBD9-4F87-9661-7B4FF00FD1CE}"/>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578B03-92DE-4FBD-B0A9-4C8422F2B281}"/>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A75B2A6-7BFB-4D11-BCBD-4E88842A46F7}"/>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5" name="フッター プレースホルダー 4">
            <a:extLst>
              <a:ext uri="{FF2B5EF4-FFF2-40B4-BE49-F238E27FC236}">
                <a16:creationId xmlns:a16="http://schemas.microsoft.com/office/drawing/2014/main" id="{ED47365A-951A-4101-AB66-630426FCDF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F22BBF-2B10-493D-9343-AA8BF86AA84E}"/>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337977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48669C-B6C6-444B-B3E3-3AC1984B8DE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F437857-D6D7-4D72-8111-9FCDDBAD764C}"/>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A8588E2-8166-4100-B070-AF5321203ACF}"/>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623EF05-6FB1-4889-8D3F-9DC0280E1035}"/>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6" name="フッター プレースホルダー 5">
            <a:extLst>
              <a:ext uri="{FF2B5EF4-FFF2-40B4-BE49-F238E27FC236}">
                <a16:creationId xmlns:a16="http://schemas.microsoft.com/office/drawing/2014/main" id="{1B3C16EC-345B-44B1-A410-FEFDAB6B4C3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049E1C-0838-4387-A3C7-60F3C7E2F515}"/>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1118190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68F622-B720-4ECE-896A-7E5E4BDF6701}"/>
              </a:ext>
            </a:extLst>
          </p:cNvPr>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B347352-07A2-4475-821D-5AC0A2F4C326}"/>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3BCE5AC-3316-44E1-B283-F0F8B825293B}"/>
              </a:ext>
            </a:extLst>
          </p:cNvPr>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AD16F0D-1B55-4DBB-8B4B-C600B26985AF}"/>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83E8709-79B9-4A14-87C2-4783D7EC65EA}"/>
              </a:ext>
            </a:extLst>
          </p:cNvPr>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5329922-B5D9-481E-B24B-CC7CC2683913}"/>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8" name="フッター プレースホルダー 7">
            <a:extLst>
              <a:ext uri="{FF2B5EF4-FFF2-40B4-BE49-F238E27FC236}">
                <a16:creationId xmlns:a16="http://schemas.microsoft.com/office/drawing/2014/main" id="{9D369960-5781-4CD4-996E-626F1024BC2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0006E63-D36B-4AA4-AAE5-F20449E77E1C}"/>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68056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C7B39A-5F3F-41D4-A58A-BDA3774B27D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4FA36AD-A883-4E1F-B76F-4790972B2E62}"/>
              </a:ext>
            </a:extLst>
          </p:cNvPr>
          <p:cNvSpPr>
            <a:spLocks noGrp="1"/>
          </p:cNvSpPr>
          <p:nvPr>
            <p:ph type="dt" sz="half" idx="10"/>
          </p:nvPr>
        </p:nvSpPr>
        <p:spPr/>
        <p:txBody>
          <a:bodyPr/>
          <a:lstStyle/>
          <a:p>
            <a:fld id="{D31C70D4-BAC8-45BA-9A24-CF6A94EF97E4}" type="datetimeFigureOut">
              <a:rPr kumimoji="1" lang="ja-JP" altLang="en-US" smtClean="0"/>
              <a:t>2025/10/15</a:t>
            </a:fld>
            <a:endParaRPr kumimoji="1" lang="ja-JP" altLang="en-US"/>
          </a:p>
        </p:txBody>
      </p:sp>
      <p:sp>
        <p:nvSpPr>
          <p:cNvPr id="4" name="フッター プレースホルダー 3">
            <a:extLst>
              <a:ext uri="{FF2B5EF4-FFF2-40B4-BE49-F238E27FC236}">
                <a16:creationId xmlns:a16="http://schemas.microsoft.com/office/drawing/2014/main" id="{AF7A2AE7-68C5-422D-AE1E-34F7FE0997C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F2539F8-26FE-4D01-B51F-CD159D3025E9}"/>
              </a:ext>
            </a:extLst>
          </p:cNvPr>
          <p:cNvSpPr>
            <a:spLocks noGrp="1"/>
          </p:cNvSpPr>
          <p:nvPr>
            <p:ph type="sldNum" sz="quarter" idx="12"/>
          </p:nvPr>
        </p:nvSpPr>
        <p:spPr/>
        <p:txBody>
          <a:body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290556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95300" y="1600205"/>
            <a:ext cx="8915400" cy="4525963"/>
          </a:xfrm>
          <a:prstGeom prst="rect">
            <a:avLst/>
          </a:prstGeom>
          <a:noFill/>
          <a:ln w="9525">
            <a:noFill/>
            <a:miter lim="800000"/>
            <a:headEnd/>
            <a:tailEnd/>
          </a:ln>
        </p:spPr>
        <p:txBody>
          <a:bodyPr vert="horz" wrap="square" lIns="91409" tIns="45704" rIns="91409" bIns="4570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grpSp>
        <p:nvGrpSpPr>
          <p:cNvPr id="2" name="Group 18"/>
          <p:cNvGrpSpPr>
            <a:grpSpLocks/>
          </p:cNvGrpSpPr>
          <p:nvPr/>
        </p:nvGrpSpPr>
        <p:grpSpPr bwMode="auto">
          <a:xfrm>
            <a:off x="0" y="0"/>
            <a:ext cx="9906000" cy="546100"/>
            <a:chOff x="0" y="0"/>
            <a:chExt cx="5760" cy="344"/>
          </a:xfrm>
        </p:grpSpPr>
        <p:pic>
          <p:nvPicPr>
            <p:cNvPr id="1033" name="Picture 9" descr="mlit_top"/>
            <p:cNvPicPr>
              <a:picLocks noChangeAspect="1" noChangeArrowheads="1"/>
            </p:cNvPicPr>
            <p:nvPr userDrawn="1"/>
          </p:nvPicPr>
          <p:blipFill>
            <a:blip r:embed="rId5" cstate="print"/>
            <a:srcRect t="26801" b="65286"/>
            <a:stretch>
              <a:fillRect/>
            </a:stretch>
          </p:blipFill>
          <p:spPr bwMode="auto">
            <a:xfrm>
              <a:off x="0" y="300"/>
              <a:ext cx="5760" cy="44"/>
            </a:xfrm>
            <a:prstGeom prst="rect">
              <a:avLst/>
            </a:prstGeom>
            <a:noFill/>
            <a:ln w="9525">
              <a:noFill/>
              <a:miter lim="800000"/>
              <a:headEnd/>
              <a:tailEnd/>
            </a:ln>
          </p:spPr>
        </p:pic>
        <p:grpSp>
          <p:nvGrpSpPr>
            <p:cNvPr id="1034" name="Group 17"/>
            <p:cNvGrpSpPr>
              <a:grpSpLocks/>
            </p:cNvGrpSpPr>
            <p:nvPr userDrawn="1"/>
          </p:nvGrpSpPr>
          <p:grpSpPr bwMode="auto">
            <a:xfrm>
              <a:off x="0" y="0"/>
              <a:ext cx="5760" cy="318"/>
              <a:chOff x="0" y="0"/>
              <a:chExt cx="5760" cy="318"/>
            </a:xfrm>
          </p:grpSpPr>
          <p:pic>
            <p:nvPicPr>
              <p:cNvPr id="1035" name="Picture 11" descr="mlit_top"/>
              <p:cNvPicPr>
                <a:picLocks noChangeAspect="1" noChangeArrowheads="1"/>
              </p:cNvPicPr>
              <p:nvPr userDrawn="1"/>
            </p:nvPicPr>
            <p:blipFill>
              <a:blip r:embed="rId6" cstate="print"/>
              <a:srcRect r="66945" b="42805"/>
              <a:stretch>
                <a:fillRect/>
              </a:stretch>
            </p:blipFill>
            <p:spPr bwMode="auto">
              <a:xfrm>
                <a:off x="3856" y="0"/>
                <a:ext cx="1904" cy="318"/>
              </a:xfrm>
              <a:prstGeom prst="rect">
                <a:avLst/>
              </a:prstGeom>
              <a:noFill/>
              <a:ln w="9525">
                <a:noFill/>
                <a:miter lim="800000"/>
                <a:headEnd/>
                <a:tailEnd/>
              </a:ln>
            </p:spPr>
          </p:pic>
          <p:pic>
            <p:nvPicPr>
              <p:cNvPr id="1036" name="Picture 16" descr="mlit_top"/>
              <p:cNvPicPr>
                <a:picLocks noChangeAspect="1" noChangeArrowheads="1"/>
              </p:cNvPicPr>
              <p:nvPr userDrawn="1"/>
            </p:nvPicPr>
            <p:blipFill>
              <a:blip r:embed="rId7" cstate="print"/>
              <a:srcRect l="50000" b="42805"/>
              <a:stretch>
                <a:fillRect/>
              </a:stretch>
            </p:blipFill>
            <p:spPr bwMode="auto">
              <a:xfrm>
                <a:off x="1043" y="0"/>
                <a:ext cx="2880" cy="318"/>
              </a:xfrm>
              <a:prstGeom prst="rect">
                <a:avLst/>
              </a:prstGeom>
              <a:noFill/>
              <a:ln w="9525">
                <a:noFill/>
                <a:miter lim="800000"/>
                <a:headEnd/>
                <a:tailEnd/>
              </a:ln>
            </p:spPr>
          </p:pic>
          <p:pic>
            <p:nvPicPr>
              <p:cNvPr id="1037" name="Picture 10" descr="mlit_top"/>
              <p:cNvPicPr>
                <a:picLocks noChangeAspect="1" noChangeArrowheads="1"/>
              </p:cNvPicPr>
              <p:nvPr userDrawn="1"/>
            </p:nvPicPr>
            <p:blipFill>
              <a:blip r:embed="rId7" cstate="print"/>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2"/>
          <p:cNvSpPr>
            <a:spLocks noGrp="1" noChangeArrowheads="1"/>
          </p:cNvSpPr>
          <p:nvPr>
            <p:ph type="title"/>
          </p:nvPr>
        </p:nvSpPr>
        <p:spPr bwMode="auto">
          <a:xfrm>
            <a:off x="15" y="0"/>
            <a:ext cx="8226410" cy="476250"/>
          </a:xfrm>
          <a:prstGeom prst="rect">
            <a:avLst/>
          </a:prstGeom>
          <a:noFill/>
          <a:ln w="9525">
            <a:noFill/>
            <a:miter lim="800000"/>
            <a:headEnd/>
            <a:tailEnd/>
          </a:ln>
        </p:spPr>
        <p:txBody>
          <a:bodyPr vert="horz" wrap="square" lIns="91409" tIns="45704" rIns="91409" bIns="45704" numCol="1" anchor="ctr" anchorCtr="0" compatLnSpc="1">
            <a:prstTxWarp prst="textNoShape">
              <a:avLst/>
            </a:prstTxWarp>
          </a:bodyPr>
          <a:lstStyle/>
          <a:p>
            <a:pPr lvl="0"/>
            <a:r>
              <a:rPr lang="ja-JP" altLang="en-US" dirty="0"/>
              <a:t>マスタ タイトルの書式設定</a:t>
            </a:r>
          </a:p>
        </p:txBody>
      </p:sp>
      <p:pic>
        <p:nvPicPr>
          <p:cNvPr id="1032" name="Picture 14"/>
          <p:cNvPicPr>
            <a:picLocks noChangeAspect="1" noChangeArrowheads="1"/>
          </p:cNvPicPr>
          <p:nvPr/>
        </p:nvPicPr>
        <p:blipFill>
          <a:blip r:embed="rId8" cstate="print"/>
          <a:srcRect t="3670"/>
          <a:stretch>
            <a:fillRect/>
          </a:stretch>
        </p:blipFill>
        <p:spPr bwMode="auto">
          <a:xfrm>
            <a:off x="8226517" y="3"/>
            <a:ext cx="1679575" cy="333376"/>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7594600" y="6381747"/>
            <a:ext cx="2311400" cy="476250"/>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lvl1pPr algn="r">
              <a:defRPr sz="1800" b="0" i="0">
                <a:latin typeface="ＭＳ Ｐゴシック" panose="020B0600070205080204" pitchFamily="50" charset="-128"/>
                <a:ea typeface="ＭＳ Ｐゴシック" panose="020B0600070205080204" pitchFamily="50" charset="-128"/>
              </a:defRPr>
            </a:lvl1pPr>
          </a:lstStyle>
          <a:p>
            <a:pPr>
              <a:defRPr/>
            </a:pPr>
            <a:fld id="{A370D70F-C146-4148-A80B-597499669636}" type="slidenum">
              <a:rPr lang="en-US" altLang="ja-JP" smtClean="0"/>
              <a:pPr>
                <a:defRPr/>
              </a:pPr>
              <a:t>‹#›</a:t>
            </a:fld>
            <a:endParaRPr lang="en-US" altLang="ja-JP"/>
          </a:p>
        </p:txBody>
      </p:sp>
    </p:spTree>
    <p:extLst>
      <p:ext uri="{BB962C8B-B14F-4D97-AF65-F5344CB8AC3E}">
        <p14:creationId xmlns:p14="http://schemas.microsoft.com/office/powerpoint/2010/main" val="424217173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Lst>
  <p:hf hdr="0" ftr="0" dt="0"/>
  <p:txStyles>
    <p:titleStyle>
      <a:lvl1pPr algn="l" rtl="0" eaLnBrk="0" fontAlgn="base" hangingPunct="0">
        <a:spcBef>
          <a:spcPct val="0"/>
        </a:spcBef>
        <a:spcAft>
          <a:spcPct val="0"/>
        </a:spcAft>
        <a:defRPr kumimoji="1" sz="2390">
          <a:solidFill>
            <a:srgbClr val="4087C8"/>
          </a:solidFill>
          <a:latin typeface="+mj-lt"/>
          <a:ea typeface="+mj-ea"/>
          <a:cs typeface="+mj-cs"/>
        </a:defRPr>
      </a:lvl1pPr>
      <a:lvl2pPr algn="l" rtl="0" eaLnBrk="0" fontAlgn="base" hangingPunct="0">
        <a:spcBef>
          <a:spcPct val="0"/>
        </a:spcBef>
        <a:spcAft>
          <a:spcPct val="0"/>
        </a:spcAft>
        <a:defRPr kumimoji="1" sz="2788">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788">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788">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788">
          <a:solidFill>
            <a:srgbClr val="4087C8"/>
          </a:solidFill>
          <a:latin typeface="HGP創英角ｺﾞｼｯｸUB" pitchFamily="50" charset="-128"/>
          <a:ea typeface="HGP創英角ｺﾞｼｯｸUB" pitchFamily="50" charset="-128"/>
        </a:defRPr>
      </a:lvl5pPr>
      <a:lvl6pPr marL="455065" algn="l" rtl="0" fontAlgn="base">
        <a:spcBef>
          <a:spcPct val="0"/>
        </a:spcBef>
        <a:spcAft>
          <a:spcPct val="0"/>
        </a:spcAft>
        <a:defRPr kumimoji="1" sz="2788">
          <a:solidFill>
            <a:srgbClr val="4087C8"/>
          </a:solidFill>
          <a:latin typeface="HGP創英角ｺﾞｼｯｸUB" pitchFamily="50" charset="-128"/>
          <a:ea typeface="HGP創英角ｺﾞｼｯｸUB" pitchFamily="50" charset="-128"/>
        </a:defRPr>
      </a:lvl6pPr>
      <a:lvl7pPr marL="910130" algn="l" rtl="0" fontAlgn="base">
        <a:spcBef>
          <a:spcPct val="0"/>
        </a:spcBef>
        <a:spcAft>
          <a:spcPct val="0"/>
        </a:spcAft>
        <a:defRPr kumimoji="1" sz="2788">
          <a:solidFill>
            <a:srgbClr val="4087C8"/>
          </a:solidFill>
          <a:latin typeface="HGP創英角ｺﾞｼｯｸUB" pitchFamily="50" charset="-128"/>
          <a:ea typeface="HGP創英角ｺﾞｼｯｸUB" pitchFamily="50" charset="-128"/>
        </a:defRPr>
      </a:lvl7pPr>
      <a:lvl8pPr marL="1365195" algn="l" rtl="0" fontAlgn="base">
        <a:spcBef>
          <a:spcPct val="0"/>
        </a:spcBef>
        <a:spcAft>
          <a:spcPct val="0"/>
        </a:spcAft>
        <a:defRPr kumimoji="1" sz="2788">
          <a:solidFill>
            <a:srgbClr val="4087C8"/>
          </a:solidFill>
          <a:latin typeface="HGP創英角ｺﾞｼｯｸUB" pitchFamily="50" charset="-128"/>
          <a:ea typeface="HGP創英角ｺﾞｼｯｸUB" pitchFamily="50" charset="-128"/>
        </a:defRPr>
      </a:lvl8pPr>
      <a:lvl9pPr marL="1820262" algn="l" rtl="0" fontAlgn="base">
        <a:spcBef>
          <a:spcPct val="0"/>
        </a:spcBef>
        <a:spcAft>
          <a:spcPct val="0"/>
        </a:spcAft>
        <a:defRPr kumimoji="1" sz="2788">
          <a:solidFill>
            <a:srgbClr val="4087C8"/>
          </a:solidFill>
          <a:latin typeface="HGP創英角ｺﾞｼｯｸUB" pitchFamily="50" charset="-128"/>
          <a:ea typeface="HGP創英角ｺﾞｼｯｸUB" pitchFamily="50" charset="-128"/>
        </a:defRPr>
      </a:lvl9pPr>
    </p:titleStyle>
    <p:bodyStyle>
      <a:lvl1pPr marL="341299" indent="-341299" algn="l" rtl="0" eaLnBrk="0" fontAlgn="base" hangingPunct="0">
        <a:spcBef>
          <a:spcPct val="20000"/>
        </a:spcBef>
        <a:spcAft>
          <a:spcPct val="0"/>
        </a:spcAft>
        <a:buChar char="•"/>
        <a:defRPr kumimoji="1" sz="3186">
          <a:solidFill>
            <a:schemeClr val="tx1"/>
          </a:solidFill>
          <a:latin typeface="+mn-lt"/>
          <a:ea typeface="+mn-ea"/>
          <a:cs typeface="+mn-cs"/>
        </a:defRPr>
      </a:lvl1pPr>
      <a:lvl2pPr marL="739478" indent="-284415" algn="l" rtl="0" eaLnBrk="0" fontAlgn="base" hangingPunct="0">
        <a:spcBef>
          <a:spcPct val="20000"/>
        </a:spcBef>
        <a:spcAft>
          <a:spcPct val="0"/>
        </a:spcAft>
        <a:buChar char="–"/>
        <a:defRPr kumimoji="1" sz="2788">
          <a:solidFill>
            <a:schemeClr val="tx1"/>
          </a:solidFill>
          <a:latin typeface="+mn-lt"/>
          <a:ea typeface="+mn-ea"/>
        </a:defRPr>
      </a:lvl2pPr>
      <a:lvl3pPr marL="1137661" indent="-227532" algn="l" rtl="0" eaLnBrk="0" fontAlgn="base" hangingPunct="0">
        <a:spcBef>
          <a:spcPct val="20000"/>
        </a:spcBef>
        <a:spcAft>
          <a:spcPct val="0"/>
        </a:spcAft>
        <a:buChar char="•"/>
        <a:defRPr kumimoji="1" sz="2390">
          <a:solidFill>
            <a:schemeClr val="tx1"/>
          </a:solidFill>
          <a:latin typeface="+mn-lt"/>
          <a:ea typeface="+mn-ea"/>
        </a:defRPr>
      </a:lvl3pPr>
      <a:lvl4pPr marL="1592727" indent="-227532" algn="l" rtl="0" eaLnBrk="0" fontAlgn="base" hangingPunct="0">
        <a:spcBef>
          <a:spcPct val="20000"/>
        </a:spcBef>
        <a:spcAft>
          <a:spcPct val="0"/>
        </a:spcAft>
        <a:buChar char="–"/>
        <a:defRPr kumimoji="1" sz="1991">
          <a:solidFill>
            <a:schemeClr val="tx1"/>
          </a:solidFill>
          <a:latin typeface="+mn-lt"/>
          <a:ea typeface="+mn-ea"/>
        </a:defRPr>
      </a:lvl4pPr>
      <a:lvl5pPr marL="2047795" indent="-227532" algn="l" rtl="0" eaLnBrk="0" fontAlgn="base" hangingPunct="0">
        <a:spcBef>
          <a:spcPct val="20000"/>
        </a:spcBef>
        <a:spcAft>
          <a:spcPct val="0"/>
        </a:spcAft>
        <a:buChar char="»"/>
        <a:defRPr kumimoji="1" sz="1991">
          <a:solidFill>
            <a:schemeClr val="tx1"/>
          </a:solidFill>
          <a:latin typeface="+mn-lt"/>
          <a:ea typeface="+mn-ea"/>
        </a:defRPr>
      </a:lvl5pPr>
      <a:lvl6pPr marL="2502856" indent="-227532" algn="l" rtl="0" fontAlgn="base">
        <a:spcBef>
          <a:spcPct val="20000"/>
        </a:spcBef>
        <a:spcAft>
          <a:spcPct val="0"/>
        </a:spcAft>
        <a:buChar char="»"/>
        <a:defRPr kumimoji="1" sz="1991">
          <a:solidFill>
            <a:schemeClr val="tx1"/>
          </a:solidFill>
          <a:latin typeface="+mn-lt"/>
          <a:ea typeface="+mn-ea"/>
        </a:defRPr>
      </a:lvl6pPr>
      <a:lvl7pPr marL="2957921" indent="-227532" algn="l" rtl="0" fontAlgn="base">
        <a:spcBef>
          <a:spcPct val="20000"/>
        </a:spcBef>
        <a:spcAft>
          <a:spcPct val="0"/>
        </a:spcAft>
        <a:buChar char="»"/>
        <a:defRPr kumimoji="1" sz="1991">
          <a:solidFill>
            <a:schemeClr val="tx1"/>
          </a:solidFill>
          <a:latin typeface="+mn-lt"/>
          <a:ea typeface="+mn-ea"/>
        </a:defRPr>
      </a:lvl7pPr>
      <a:lvl8pPr marL="3412987" indent="-227532" algn="l" rtl="0" fontAlgn="base">
        <a:spcBef>
          <a:spcPct val="20000"/>
        </a:spcBef>
        <a:spcAft>
          <a:spcPct val="0"/>
        </a:spcAft>
        <a:buChar char="»"/>
        <a:defRPr kumimoji="1" sz="1991">
          <a:solidFill>
            <a:schemeClr val="tx1"/>
          </a:solidFill>
          <a:latin typeface="+mn-lt"/>
          <a:ea typeface="+mn-ea"/>
        </a:defRPr>
      </a:lvl8pPr>
      <a:lvl9pPr marL="3868052" indent="-227532" algn="l" rtl="0" fontAlgn="base">
        <a:spcBef>
          <a:spcPct val="20000"/>
        </a:spcBef>
        <a:spcAft>
          <a:spcPct val="0"/>
        </a:spcAft>
        <a:buChar char="»"/>
        <a:defRPr kumimoji="1" sz="1991">
          <a:solidFill>
            <a:schemeClr val="tx1"/>
          </a:solidFill>
          <a:latin typeface="+mn-lt"/>
          <a:ea typeface="+mn-ea"/>
        </a:defRPr>
      </a:lvl9pPr>
    </p:bodyStyle>
    <p:otherStyle>
      <a:defPPr>
        <a:defRPr lang="ja-JP"/>
      </a:defPPr>
      <a:lvl1pPr marL="0" algn="l" defTabSz="910130" rtl="0" eaLnBrk="1" latinLnBrk="0" hangingPunct="1">
        <a:defRPr kumimoji="1" sz="1792" kern="1200">
          <a:solidFill>
            <a:schemeClr val="tx1"/>
          </a:solidFill>
          <a:latin typeface="+mn-lt"/>
          <a:ea typeface="+mn-ea"/>
          <a:cs typeface="+mn-cs"/>
        </a:defRPr>
      </a:lvl1pPr>
      <a:lvl2pPr marL="455065" algn="l" defTabSz="910130" rtl="0" eaLnBrk="1" latinLnBrk="0" hangingPunct="1">
        <a:defRPr kumimoji="1" sz="1792" kern="1200">
          <a:solidFill>
            <a:schemeClr val="tx1"/>
          </a:solidFill>
          <a:latin typeface="+mn-lt"/>
          <a:ea typeface="+mn-ea"/>
          <a:cs typeface="+mn-cs"/>
        </a:defRPr>
      </a:lvl2pPr>
      <a:lvl3pPr marL="910130" algn="l" defTabSz="910130" rtl="0" eaLnBrk="1" latinLnBrk="0" hangingPunct="1">
        <a:defRPr kumimoji="1" sz="1792" kern="1200">
          <a:solidFill>
            <a:schemeClr val="tx1"/>
          </a:solidFill>
          <a:latin typeface="+mn-lt"/>
          <a:ea typeface="+mn-ea"/>
          <a:cs typeface="+mn-cs"/>
        </a:defRPr>
      </a:lvl3pPr>
      <a:lvl4pPr marL="1365195" algn="l" defTabSz="910130" rtl="0" eaLnBrk="1" latinLnBrk="0" hangingPunct="1">
        <a:defRPr kumimoji="1" sz="1792" kern="1200">
          <a:solidFill>
            <a:schemeClr val="tx1"/>
          </a:solidFill>
          <a:latin typeface="+mn-lt"/>
          <a:ea typeface="+mn-ea"/>
          <a:cs typeface="+mn-cs"/>
        </a:defRPr>
      </a:lvl4pPr>
      <a:lvl5pPr marL="1820262" algn="l" defTabSz="910130" rtl="0" eaLnBrk="1" latinLnBrk="0" hangingPunct="1">
        <a:defRPr kumimoji="1" sz="1792" kern="1200">
          <a:solidFill>
            <a:schemeClr val="tx1"/>
          </a:solidFill>
          <a:latin typeface="+mn-lt"/>
          <a:ea typeface="+mn-ea"/>
          <a:cs typeface="+mn-cs"/>
        </a:defRPr>
      </a:lvl5pPr>
      <a:lvl6pPr marL="2275325" algn="l" defTabSz="910130" rtl="0" eaLnBrk="1" latinLnBrk="0" hangingPunct="1">
        <a:defRPr kumimoji="1" sz="1792" kern="1200">
          <a:solidFill>
            <a:schemeClr val="tx1"/>
          </a:solidFill>
          <a:latin typeface="+mn-lt"/>
          <a:ea typeface="+mn-ea"/>
          <a:cs typeface="+mn-cs"/>
        </a:defRPr>
      </a:lvl6pPr>
      <a:lvl7pPr marL="2730389" algn="l" defTabSz="910130" rtl="0" eaLnBrk="1" latinLnBrk="0" hangingPunct="1">
        <a:defRPr kumimoji="1" sz="1792" kern="1200">
          <a:solidFill>
            <a:schemeClr val="tx1"/>
          </a:solidFill>
          <a:latin typeface="+mn-lt"/>
          <a:ea typeface="+mn-ea"/>
          <a:cs typeface="+mn-cs"/>
        </a:defRPr>
      </a:lvl7pPr>
      <a:lvl8pPr marL="3185454" algn="l" defTabSz="910130" rtl="0" eaLnBrk="1" latinLnBrk="0" hangingPunct="1">
        <a:defRPr kumimoji="1" sz="1792" kern="1200">
          <a:solidFill>
            <a:schemeClr val="tx1"/>
          </a:solidFill>
          <a:latin typeface="+mn-lt"/>
          <a:ea typeface="+mn-ea"/>
          <a:cs typeface="+mn-cs"/>
        </a:defRPr>
      </a:lvl8pPr>
      <a:lvl9pPr marL="3640518" algn="l" defTabSz="910130" rtl="0" eaLnBrk="1" latinLnBrk="0" hangingPunct="1">
        <a:defRPr kumimoji="1" sz="179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25E4656-2DC0-4E9C-B918-DD61FDE334C1}"/>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D3DED84-1085-4634-BFD0-F526FA1CB471}"/>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5426E9D-0EB3-41E7-8E99-FFCBC1D9865B}"/>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D31C70D4-BAC8-45BA-9A24-CF6A94EF97E4}" type="datetimeFigureOut">
              <a:rPr kumimoji="1" lang="ja-JP" altLang="en-US" smtClean="0"/>
              <a:t>2025/10/15</a:t>
            </a:fld>
            <a:endParaRPr kumimoji="1" lang="ja-JP" altLang="en-US"/>
          </a:p>
        </p:txBody>
      </p:sp>
      <p:sp>
        <p:nvSpPr>
          <p:cNvPr id="5" name="フッター プレースホルダー 4">
            <a:extLst>
              <a:ext uri="{FF2B5EF4-FFF2-40B4-BE49-F238E27FC236}">
                <a16:creationId xmlns:a16="http://schemas.microsoft.com/office/drawing/2014/main" id="{20E36255-D6E0-4F10-B68E-71AC0F10BA30}"/>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4B60C14-EB84-425F-9CA7-C3F60995FF92}"/>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1DC1EB68-F288-4C4D-B349-92509E792A69}" type="slidenum">
              <a:rPr kumimoji="1" lang="ja-JP" altLang="en-US" smtClean="0"/>
              <a:t>‹#›</a:t>
            </a:fld>
            <a:endParaRPr kumimoji="1" lang="ja-JP" altLang="en-US"/>
          </a:p>
        </p:txBody>
      </p:sp>
    </p:spTree>
    <p:extLst>
      <p:ext uri="{BB962C8B-B14F-4D97-AF65-F5344CB8AC3E}">
        <p14:creationId xmlns:p14="http://schemas.microsoft.com/office/powerpoint/2010/main" val="101460518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chart" Target="../charts/char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chart" Target="../charts/chart1.xml"/><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chart" Target="../charts/chart3.xml"/><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11" Type="http://schemas.openxmlformats.org/officeDocument/2006/relationships/image" Target="../media/image7.pn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notesSlide" Target="../notesSlides/notesSlide5.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jpe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5DAA66-2465-4C23-89EB-D75DC4EE4C64}"/>
              </a:ext>
            </a:extLst>
          </p:cNvPr>
          <p:cNvSpPr>
            <a:spLocks noGrp="1"/>
          </p:cNvSpPr>
          <p:nvPr>
            <p:ph type="ctrTitle"/>
          </p:nvPr>
        </p:nvSpPr>
        <p:spPr>
          <a:xfrm>
            <a:off x="718184" y="825806"/>
            <a:ext cx="8469631" cy="1688794"/>
          </a:xfrm>
          <a:solidFill>
            <a:srgbClr val="0070C0"/>
          </a:solidFill>
        </p:spPr>
        <p:txBody>
          <a:bodyPr anchor="ctr">
            <a:normAutofit/>
          </a:bodyPr>
          <a:lstStyle/>
          <a:p>
            <a:r>
              <a:rPr lang="ja-JP" altLang="en-US" b="1" dirty="0">
                <a:solidFill>
                  <a:schemeClr val="bg1"/>
                </a:solidFill>
                <a:latin typeface="Meiryo UI" panose="020B0604030504040204" pitchFamily="50" charset="-128"/>
                <a:ea typeface="Meiryo UI" panose="020B0604030504040204" pitchFamily="50" charset="-128"/>
              </a:rPr>
              <a:t>包括的維持管理業務委託契約の「契約標準」について</a:t>
            </a:r>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3" name="字幕 2">
            <a:extLst>
              <a:ext uri="{FF2B5EF4-FFF2-40B4-BE49-F238E27FC236}">
                <a16:creationId xmlns:a16="http://schemas.microsoft.com/office/drawing/2014/main" id="{8B9C7794-D697-411B-9F2B-A19BB5965C57}"/>
              </a:ext>
            </a:extLst>
          </p:cNvPr>
          <p:cNvSpPr>
            <a:spLocks noGrp="1"/>
          </p:cNvSpPr>
          <p:nvPr>
            <p:ph type="subTitle" idx="1"/>
          </p:nvPr>
        </p:nvSpPr>
        <p:spPr>
          <a:xfrm>
            <a:off x="1238250" y="4483969"/>
            <a:ext cx="7429500" cy="1068360"/>
          </a:xfrm>
        </p:spPr>
        <p:txBody>
          <a:bodyPr>
            <a:noAutofit/>
          </a:bodyPr>
          <a:lstStyle/>
          <a:p>
            <a:r>
              <a:rPr lang="ja-JP" altLang="en-US" sz="3250" dirty="0">
                <a:latin typeface="Meiryo UI" panose="020B0604030504040204" pitchFamily="50" charset="-128"/>
                <a:ea typeface="Meiryo UI" panose="020B0604030504040204" pitchFamily="50" charset="-128"/>
              </a:rPr>
              <a:t>土木学会建設マネジメント委員会</a:t>
            </a:r>
            <a:endParaRPr lang="en-US" altLang="ja-JP" sz="3250" dirty="0">
              <a:latin typeface="Meiryo UI" panose="020B0604030504040204" pitchFamily="50" charset="-128"/>
              <a:ea typeface="Meiryo UI" panose="020B0604030504040204" pitchFamily="50" charset="-128"/>
            </a:endParaRPr>
          </a:p>
          <a:p>
            <a:r>
              <a:rPr lang="ja-JP" altLang="en-US" sz="3250" dirty="0">
                <a:latin typeface="Meiryo UI" panose="020B0604030504040204" pitchFamily="50" charset="-128"/>
                <a:ea typeface="Meiryo UI" panose="020B0604030504040204" pitchFamily="50" charset="-128"/>
              </a:rPr>
              <a:t>契約約款企画小委員会</a:t>
            </a:r>
          </a:p>
        </p:txBody>
      </p:sp>
      <p:pic>
        <p:nvPicPr>
          <p:cNvPr id="4" name="Picture 3" descr="\\Jsce-file01\doboku\事務局共有\学会ロゴ\JSCE LOGO Orig.jpg"/>
          <p:cNvPicPr>
            <a:picLocks noChangeAspect="1" noChangeArrowheads="1"/>
          </p:cNvPicPr>
          <p:nvPr/>
        </p:nvPicPr>
        <p:blipFill>
          <a:blip r:embed="rId5" cstate="print"/>
          <a:srcRect/>
          <a:stretch>
            <a:fillRect/>
          </a:stretch>
        </p:blipFill>
        <p:spPr bwMode="auto">
          <a:xfrm>
            <a:off x="7848674" y="5419183"/>
            <a:ext cx="1638152" cy="1068360"/>
          </a:xfrm>
          <a:prstGeom prst="rect">
            <a:avLst/>
          </a:prstGeom>
          <a:noFill/>
          <a:ln w="9525">
            <a:noFill/>
            <a:miter lim="800000"/>
            <a:headEnd/>
            <a:tailEnd/>
          </a:ln>
        </p:spPr>
      </p:pic>
      <p:pic>
        <p:nvPicPr>
          <p:cNvPr id="5" name="録音したサウンド">
            <a:hlinkClick r:id="" action="ppaction://media"/>
            <a:extLst>
              <a:ext uri="{FF2B5EF4-FFF2-40B4-BE49-F238E27FC236}">
                <a16:creationId xmlns:a16="http://schemas.microsoft.com/office/drawing/2014/main" id="{1888CF07-7E68-4BE6-AECF-020EBE297F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8073" y="3678412"/>
            <a:ext cx="487363" cy="487363"/>
          </a:xfrm>
          <a:prstGeom prst="rect">
            <a:avLst/>
          </a:prstGeom>
        </p:spPr>
      </p:pic>
    </p:spTree>
    <p:extLst>
      <p:ext uri="{BB962C8B-B14F-4D97-AF65-F5344CB8AC3E}">
        <p14:creationId xmlns:p14="http://schemas.microsoft.com/office/powerpoint/2010/main" val="105388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53769" y="1016287"/>
            <a:ext cx="9541984" cy="5298886"/>
          </a:xfrm>
          <a:prstGeom prst="rect">
            <a:avLst/>
          </a:prstGeom>
        </p:spPr>
        <p:txBody>
          <a:bodyPr wrap="square">
            <a:spAutoFit/>
          </a:bodyPr>
          <a:lstStyle/>
          <a:p>
            <a:pPr algn="just"/>
            <a:endPar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0</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契約書</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様式</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　今回作成</a:t>
            </a:r>
            <a:endParaRPr lang="ja-JP"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1</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契約標準（コアの条文</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オプションの標準</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　今回作成</a:t>
            </a:r>
            <a:endParaRPr lang="en-US"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2</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契約情報</a:t>
            </a:r>
            <a:r>
              <a:rPr lang="ja-JP" altLang="en-US" sz="20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様式</a:t>
            </a:r>
            <a:r>
              <a:rPr lang="ja-JP" altLang="en-US" sz="20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（記述例））　　　　　　　　</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20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　今回作成</a:t>
            </a:r>
            <a:endParaRPr lang="ja-JP" altLang="ja-JP" sz="20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3</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）業務仕様書（共通</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特記）</a:t>
            </a:r>
            <a:endPar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対象</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資産</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ごとに業務内容の標準とオプションの標準</a:t>
            </a: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4</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）モニタリング</a:t>
            </a:r>
            <a:endPar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業務内容に対するモニタリングの標準とオプションの標準</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5</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）対象資産一覧</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様式</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6</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）参考図書（技術基準等）</a:t>
            </a:r>
            <a:endPar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対象資産ごとに参考図書の標準（業務仕様書に含む）</a:t>
            </a: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7</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）技術提案書</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契約時の受注者からの提案</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endParaRPr>
          </a:p>
          <a:p>
            <a:pPr marL="536575" indent="-536575" algn="just">
              <a:lnSpc>
                <a:spcPts val="3200"/>
              </a:lnSpc>
            </a:pP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kern="100" dirty="0">
                <a:latin typeface="メイリオ" panose="020B0604030504040204" pitchFamily="50" charset="-128"/>
                <a:ea typeface="メイリオ" panose="020B0604030504040204" pitchFamily="50" charset="-128"/>
                <a:cs typeface="Times New Roman" panose="02020603050405020304" pitchFamily="18" charset="0"/>
              </a:rPr>
              <a:t>8</a:t>
            </a:r>
            <a:r>
              <a:rPr lang="ja-JP" altLang="ja-JP" sz="2000" kern="100" dirty="0">
                <a:latin typeface="メイリオ" panose="020B0604030504040204" pitchFamily="50" charset="-128"/>
                <a:ea typeface="メイリオ" panose="020B0604030504040204" pitchFamily="50" charset="-128"/>
                <a:cs typeface="Times New Roman" panose="02020603050405020304" pitchFamily="18" charset="0"/>
              </a:rPr>
              <a:t>）その他</a:t>
            </a:r>
          </a:p>
        </p:txBody>
      </p:sp>
      <p:pic>
        <p:nvPicPr>
          <p:cNvPr id="5" name="Picture 3" descr="\\Jsce-file01\doboku\事務局共有\学会ロゴ\JSCE LOGO Orig.jpg">
            <a:extLst>
              <a:ext uri="{FF2B5EF4-FFF2-40B4-BE49-F238E27FC236}">
                <a16:creationId xmlns:a16="http://schemas.microsoft.com/office/drawing/2014/main" id="{AF4D8C2C-40FD-4EB4-A772-3BB049293E60}"/>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cxnSp>
        <p:nvCxnSpPr>
          <p:cNvPr id="6" name="直線コネクタ 5">
            <a:extLst>
              <a:ext uri="{FF2B5EF4-FFF2-40B4-BE49-F238E27FC236}">
                <a16:creationId xmlns:a16="http://schemas.microsoft.com/office/drawing/2014/main" id="{AE245A0B-1BBF-49D0-92DC-B790295D0281}"/>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Rectangle 24">
            <a:extLst>
              <a:ext uri="{FF2B5EF4-FFF2-40B4-BE49-F238E27FC236}">
                <a16:creationId xmlns:a16="http://schemas.microsoft.com/office/drawing/2014/main" id="{42FE4713-482A-40ED-AADE-0AD08C4206BA}"/>
              </a:ext>
            </a:extLst>
          </p:cNvPr>
          <p:cNvSpPr>
            <a:spLocks noChangeArrowheads="1"/>
          </p:cNvSpPr>
          <p:nvPr/>
        </p:nvSpPr>
        <p:spPr>
          <a:xfrm>
            <a:off x="787" y="9547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7D89C26A-1AE0-4571-A5FD-53AB71E1AD53}"/>
              </a:ext>
            </a:extLst>
          </p:cNvPr>
          <p:cNvSpPr txBox="1"/>
          <p:nvPr/>
        </p:nvSpPr>
        <p:spPr>
          <a:xfrm>
            <a:off x="-800" y="124461"/>
            <a:ext cx="9710408" cy="584775"/>
          </a:xfrm>
          <a:prstGeom prst="rect">
            <a:avLst/>
          </a:prstGeom>
          <a:noFill/>
        </p:spPr>
        <p:txBody>
          <a:bodyPr wrap="square" rtlCol="0">
            <a:spAutoFit/>
          </a:bodyPr>
          <a:lstStyle/>
          <a:p>
            <a:r>
              <a:rPr lang="ja-JP" altLang="en-US" sz="3200" b="1" dirty="0">
                <a:solidFill>
                  <a:srgbClr val="0070C0"/>
                </a:solidFill>
                <a:latin typeface="メイリオ" panose="020B0604030504040204" pitchFamily="50" charset="-128"/>
                <a:ea typeface="メイリオ" panose="020B0604030504040204" pitchFamily="50" charset="-128"/>
              </a:rPr>
              <a:t>包括的維持管理業務委託契約の契約体系</a:t>
            </a:r>
            <a:endParaRPr kumimoji="1" lang="en-US" altLang="ja-JP" sz="3200" b="1" dirty="0">
              <a:solidFill>
                <a:srgbClr val="0070C0"/>
              </a:solidFill>
              <a:latin typeface="メイリオ" panose="020B0604030504040204" pitchFamily="50" charset="-128"/>
              <a:ea typeface="メイリオ" panose="020B0604030504040204" pitchFamily="50" charset="-128"/>
            </a:endParaRPr>
          </a:p>
        </p:txBody>
      </p:sp>
      <p:pic>
        <p:nvPicPr>
          <p:cNvPr id="3" name="録音したサウンド">
            <a:hlinkClick r:id="" action="ppaction://media"/>
            <a:extLst>
              <a:ext uri="{FF2B5EF4-FFF2-40B4-BE49-F238E27FC236}">
                <a16:creationId xmlns:a16="http://schemas.microsoft.com/office/drawing/2014/main" id="{3EFDF7C1-25B5-4BB1-ABCB-98E222BB1E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52100" y="3970338"/>
            <a:ext cx="487363" cy="487363"/>
          </a:xfrm>
          <a:prstGeom prst="rect">
            <a:avLst/>
          </a:prstGeom>
        </p:spPr>
      </p:pic>
      <p:sp>
        <p:nvSpPr>
          <p:cNvPr id="4" name="スライド番号プレースホルダー 3">
            <a:extLst>
              <a:ext uri="{FF2B5EF4-FFF2-40B4-BE49-F238E27FC236}">
                <a16:creationId xmlns:a16="http://schemas.microsoft.com/office/drawing/2014/main" id="{986F3B52-41A6-3760-2E91-89EA91EB95A0}"/>
              </a:ext>
            </a:extLst>
          </p:cNvPr>
          <p:cNvSpPr txBox="1">
            <a:spLocks/>
          </p:cNvSpPr>
          <p:nvPr/>
        </p:nvSpPr>
        <p:spPr bwMode="auto">
          <a:xfrm>
            <a:off x="9550588" y="6493704"/>
            <a:ext cx="355412" cy="364295"/>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9</a:t>
            </a:fld>
            <a:endParaRPr lang="en-US" altLang="ja-JP" sz="1400" dirty="0">
              <a:solidFill>
                <a:srgbClr val="000000"/>
              </a:solidFill>
            </a:endParaRPr>
          </a:p>
        </p:txBody>
      </p:sp>
    </p:spTree>
    <p:extLst>
      <p:ext uri="{BB962C8B-B14F-4D97-AF65-F5344CB8AC3E}">
        <p14:creationId xmlns:p14="http://schemas.microsoft.com/office/powerpoint/2010/main" val="1644373830"/>
      </p:ext>
    </p:extLst>
  </p:cSld>
  <p:clrMapOvr>
    <a:masterClrMapping/>
  </p:clrMapOvr>
  <mc:AlternateContent xmlns:mc="http://schemas.openxmlformats.org/markup-compatibility/2006" xmlns:p14="http://schemas.microsoft.com/office/powerpoint/2010/main">
    <mc:Choice Requires="p14">
      <p:transition spd="slow" p14:dur="2000" advTm="51372"/>
    </mc:Choice>
    <mc:Fallback xmlns="">
      <p:transition spd="slow" advTm="5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879227" y="1517236"/>
            <a:ext cx="8359138" cy="1815882"/>
          </a:xfrm>
          <a:prstGeom prst="rect">
            <a:avLst/>
          </a:prstGeom>
          <a:solidFill>
            <a:srgbClr val="FFFFCC"/>
          </a:solidFill>
        </p:spPr>
        <p:txBody>
          <a:bodyPr wrap="square">
            <a:spAutoFit/>
          </a:bodyPr>
          <a:lstStyle/>
          <a:p>
            <a:pPr indent="179388" algn="just"/>
            <a:r>
              <a:rPr lang="ja-JP" altLang="ja-JP" sz="16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契約標準</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は包括的維持管理業務</a:t>
            </a:r>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委託</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において適用される可能性がある契約内容（約款に相当する）を網羅的に規定したもので、</a:t>
            </a:r>
            <a:r>
              <a:rPr lang="ja-JP" altLang="ja-JP" sz="16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コア（必須）条項とオプション（選択）条項で構成</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している</a:t>
            </a:r>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179388" algn="just"/>
            <a:r>
              <a:rPr lang="ja-JP" altLang="ja-JP" sz="16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コア条項</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は、基本的にすべての契約において適用すべきと考えられる規定であり、（</a:t>
            </a: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A</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B</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）等で示す複数の規定のどちらかは必ず選択する条項も含んでいる。</a:t>
            </a:r>
            <a:r>
              <a:rPr lang="ja-JP" altLang="ja-JP" sz="16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オプション条項</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は個々の契約において適用される場合と適用されない場合があると考えられる規定である。</a:t>
            </a:r>
            <a:endPar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5" name="Picture 3" descr="\\Jsce-file01\doboku\事務局共有\学会ロゴ\JSCE LOGO Orig.jpg">
            <a:extLst>
              <a:ext uri="{FF2B5EF4-FFF2-40B4-BE49-F238E27FC236}">
                <a16:creationId xmlns:a16="http://schemas.microsoft.com/office/drawing/2014/main" id="{02CEE296-E481-499D-B998-B06148044021}"/>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cxnSp>
        <p:nvCxnSpPr>
          <p:cNvPr id="6" name="直線コネクタ 5">
            <a:extLst>
              <a:ext uri="{FF2B5EF4-FFF2-40B4-BE49-F238E27FC236}">
                <a16:creationId xmlns:a16="http://schemas.microsoft.com/office/drawing/2014/main" id="{F86E496D-0032-4159-9FF6-738CEA631959}"/>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8" name="Rectangle 24">
            <a:extLst>
              <a:ext uri="{FF2B5EF4-FFF2-40B4-BE49-F238E27FC236}">
                <a16:creationId xmlns:a16="http://schemas.microsoft.com/office/drawing/2014/main" id="{2F0F93B0-3855-47F7-A8B0-47E6E1E6BE9C}"/>
              </a:ext>
            </a:extLst>
          </p:cNvPr>
          <p:cNvSpPr>
            <a:spLocks noChangeArrowheads="1"/>
          </p:cNvSpPr>
          <p:nvPr/>
        </p:nvSpPr>
        <p:spPr>
          <a:xfrm>
            <a:off x="1587" y="156465"/>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契約標準・契約情報の基本的な考え方</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4078FBF-98BC-413C-BCE9-6062410C3E5B}"/>
              </a:ext>
            </a:extLst>
          </p:cNvPr>
          <p:cNvSpPr/>
          <p:nvPr/>
        </p:nvSpPr>
        <p:spPr>
          <a:xfrm>
            <a:off x="445497" y="1122085"/>
            <a:ext cx="8708027"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１．</a:t>
            </a:r>
            <a:r>
              <a:rPr lang="ja-JP"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コア（必須）条項とオプション（選択）条項で構成</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BA6E0F82-DE53-4A1C-8AC8-E3AB01704475}"/>
              </a:ext>
            </a:extLst>
          </p:cNvPr>
          <p:cNvGrpSpPr/>
          <p:nvPr/>
        </p:nvGrpSpPr>
        <p:grpSpPr>
          <a:xfrm>
            <a:off x="530337" y="3659888"/>
            <a:ext cx="8708027" cy="1169551"/>
            <a:chOff x="530337" y="3659888"/>
            <a:chExt cx="8708027" cy="1169551"/>
          </a:xfrm>
        </p:grpSpPr>
        <p:sp>
          <p:nvSpPr>
            <p:cNvPr id="11" name="正方形/長方形 10">
              <a:extLst>
                <a:ext uri="{FF2B5EF4-FFF2-40B4-BE49-F238E27FC236}">
                  <a16:creationId xmlns:a16="http://schemas.microsoft.com/office/drawing/2014/main" id="{965C10A2-6F89-4045-BA89-3AA8F221F998}"/>
                </a:ext>
              </a:extLst>
            </p:cNvPr>
            <p:cNvSpPr/>
            <p:nvPr/>
          </p:nvSpPr>
          <p:spPr>
            <a:xfrm>
              <a:off x="879226" y="3998442"/>
              <a:ext cx="8359138" cy="830997"/>
            </a:xfrm>
            <a:prstGeom prst="rect">
              <a:avLst/>
            </a:prstGeom>
            <a:solidFill>
              <a:srgbClr val="FFFFCC"/>
            </a:solidFill>
          </p:spPr>
          <p:txBody>
            <a:bodyPr wrap="square">
              <a:spAutoFit/>
            </a:bodyPr>
            <a:lstStyle/>
            <a:p>
              <a:pPr algn="just"/>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包括的維持管理業務は複数の業務が含まれている。構成する業務の中には契約特性の異なるものがあることを想定し、契約標準には、</a:t>
              </a:r>
              <a:r>
                <a:rPr lang="ja-JP" altLang="ja-JP" sz="16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業務全体に適用される条項</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と、</a:t>
              </a:r>
              <a:r>
                <a:rPr lang="ja-JP" altLang="ja-JP" sz="1600"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一部の業務に適用される条項</a:t>
              </a:r>
              <a:r>
                <a:rPr lang="ja-JP" altLang="ja-JP" sz="1600" kern="100" dirty="0">
                  <a:latin typeface="メイリオ" panose="020B0604030504040204" pitchFamily="50" charset="-128"/>
                  <a:ea typeface="メイリオ" panose="020B0604030504040204" pitchFamily="50" charset="-128"/>
                  <a:cs typeface="Times New Roman" panose="02020603050405020304" pitchFamily="18" charset="0"/>
                </a:rPr>
                <a:t>があり、区別して使用できるようにしている。</a:t>
              </a:r>
            </a:p>
          </p:txBody>
        </p:sp>
        <p:sp>
          <p:nvSpPr>
            <p:cNvPr id="14" name="正方形/長方形 13">
              <a:extLst>
                <a:ext uri="{FF2B5EF4-FFF2-40B4-BE49-F238E27FC236}">
                  <a16:creationId xmlns:a16="http://schemas.microsoft.com/office/drawing/2014/main" id="{047DF778-1D7B-4569-8A48-B9A9CF6ACD57}"/>
                </a:ext>
              </a:extLst>
            </p:cNvPr>
            <p:cNvSpPr/>
            <p:nvPr/>
          </p:nvSpPr>
          <p:spPr>
            <a:xfrm>
              <a:off x="530337" y="3659888"/>
              <a:ext cx="8708027"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２．</a:t>
              </a:r>
              <a:r>
                <a:rPr lang="ja-JP" altLang="en-US"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業務全体に適用される</a:t>
              </a:r>
              <a:r>
                <a:rPr lang="ja-JP"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条項</a:t>
              </a:r>
              <a:r>
                <a:rPr lang="ja-JP" altLang="en-US"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と、一部の業務に適用される条項を区別</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7" name="グループ化 6">
            <a:extLst>
              <a:ext uri="{FF2B5EF4-FFF2-40B4-BE49-F238E27FC236}">
                <a16:creationId xmlns:a16="http://schemas.microsoft.com/office/drawing/2014/main" id="{5ED1C198-58E4-44BE-AFF3-30F7E5D188A0}"/>
              </a:ext>
            </a:extLst>
          </p:cNvPr>
          <p:cNvGrpSpPr/>
          <p:nvPr/>
        </p:nvGrpSpPr>
        <p:grpSpPr>
          <a:xfrm>
            <a:off x="530337" y="5285399"/>
            <a:ext cx="8708027" cy="923329"/>
            <a:chOff x="530337" y="5285399"/>
            <a:chExt cx="8708027" cy="923329"/>
          </a:xfrm>
        </p:grpSpPr>
        <p:sp>
          <p:nvSpPr>
            <p:cNvPr id="15" name="正方形/長方形 14">
              <a:extLst>
                <a:ext uri="{FF2B5EF4-FFF2-40B4-BE49-F238E27FC236}">
                  <a16:creationId xmlns:a16="http://schemas.microsoft.com/office/drawing/2014/main" id="{E40B51D5-6D8E-4C4B-83F6-B510B5B07342}"/>
                </a:ext>
              </a:extLst>
            </p:cNvPr>
            <p:cNvSpPr/>
            <p:nvPr/>
          </p:nvSpPr>
          <p:spPr>
            <a:xfrm>
              <a:off x="530337" y="5285399"/>
              <a:ext cx="8708027"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３．</a:t>
              </a:r>
              <a:r>
                <a:rPr lang="ja-JP" altLang="en-US"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建設業法の適用があることを前提</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300F2C32-598D-4E6B-B30A-9F66F12102E0}"/>
                </a:ext>
              </a:extLst>
            </p:cNvPr>
            <p:cNvSpPr/>
            <p:nvPr/>
          </p:nvSpPr>
          <p:spPr>
            <a:xfrm>
              <a:off x="879226" y="5623953"/>
              <a:ext cx="8359138" cy="584775"/>
            </a:xfrm>
            <a:prstGeom prst="rect">
              <a:avLst/>
            </a:prstGeom>
            <a:solidFill>
              <a:srgbClr val="FFFFCC"/>
            </a:solidFill>
          </p:spPr>
          <p:txBody>
            <a:bodyPr wrap="square">
              <a:spAutoFit/>
            </a:bodyPr>
            <a:lstStyle/>
            <a:p>
              <a:r>
                <a:rPr lang="ja-JP" altLang="en-US" sz="1600" dirty="0">
                  <a:latin typeface="メイリオ" panose="020B0604030504040204" pitchFamily="50" charset="-128"/>
                  <a:ea typeface="メイリオ" panose="020B0604030504040204" pitchFamily="50" charset="-128"/>
                </a:rPr>
                <a:t>　契約の対象業務には、</a:t>
              </a:r>
              <a:r>
                <a:rPr lang="ja-JP" altLang="en-US" sz="1600" dirty="0">
                  <a:solidFill>
                    <a:srgbClr val="0070C0"/>
                  </a:solidFill>
                  <a:latin typeface="メイリオ" panose="020B0604030504040204" pitchFamily="50" charset="-128"/>
                  <a:ea typeface="メイリオ" panose="020B0604030504040204" pitchFamily="50" charset="-128"/>
                </a:rPr>
                <a:t>建設業法が適用されるものが含まれる</a:t>
              </a:r>
              <a:r>
                <a:rPr lang="ja-JP" altLang="en-US" sz="1600" dirty="0">
                  <a:latin typeface="メイリオ" panose="020B0604030504040204" pitchFamily="50" charset="-128"/>
                  <a:ea typeface="メイリオ" panose="020B0604030504040204" pitchFamily="50" charset="-128"/>
                </a:rPr>
                <a:t>ことを前提としている（技術者の設置など）。</a:t>
              </a:r>
              <a:endParaRPr lang="en-US" altLang="ja-JP" sz="1600" dirty="0">
                <a:latin typeface="メイリオ" panose="020B0604030504040204" pitchFamily="50" charset="-128"/>
                <a:ea typeface="メイリオ" panose="020B0604030504040204" pitchFamily="50" charset="-128"/>
              </a:endParaRPr>
            </a:p>
          </p:txBody>
        </p:sp>
      </p:grpSp>
      <p:pic>
        <p:nvPicPr>
          <p:cNvPr id="2" name="録音したサウンド">
            <a:hlinkClick r:id="" action="ppaction://media"/>
            <a:extLst>
              <a:ext uri="{FF2B5EF4-FFF2-40B4-BE49-F238E27FC236}">
                <a16:creationId xmlns:a16="http://schemas.microsoft.com/office/drawing/2014/main" id="{03099BF6-399B-4DEA-B5B5-36CC565B81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4950" y="3381824"/>
            <a:ext cx="487363" cy="487363"/>
          </a:xfrm>
          <a:prstGeom prst="rect">
            <a:avLst/>
          </a:prstGeom>
        </p:spPr>
      </p:pic>
      <p:sp>
        <p:nvSpPr>
          <p:cNvPr id="9" name="スライド番号プレースホルダー 3">
            <a:extLst>
              <a:ext uri="{FF2B5EF4-FFF2-40B4-BE49-F238E27FC236}">
                <a16:creationId xmlns:a16="http://schemas.microsoft.com/office/drawing/2014/main" id="{64191F7C-DED8-56E4-2DD4-D0E54CA1687F}"/>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10</a:t>
            </a:fld>
            <a:endParaRPr lang="en-US" altLang="ja-JP" sz="1400" dirty="0">
              <a:solidFill>
                <a:srgbClr val="000000"/>
              </a:solidFill>
            </a:endParaRPr>
          </a:p>
        </p:txBody>
      </p:sp>
    </p:spTree>
    <p:extLst>
      <p:ext uri="{BB962C8B-B14F-4D97-AF65-F5344CB8AC3E}">
        <p14:creationId xmlns:p14="http://schemas.microsoft.com/office/powerpoint/2010/main" val="3708258836"/>
      </p:ext>
    </p:extLst>
  </p:cSld>
  <p:clrMapOvr>
    <a:masterClrMapping/>
  </p:clrMapOvr>
  <mc:AlternateContent xmlns:mc="http://schemas.openxmlformats.org/markup-compatibility/2006" xmlns:p14="http://schemas.microsoft.com/office/powerpoint/2010/main">
    <mc:Choice Requires="p14">
      <p:transition spd="slow" p14:dur="2000" advTm="69553"/>
    </mc:Choice>
    <mc:Fallback xmlns="">
      <p:transition spd="slow" advTm="6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53" fill="hold"/>
                                        <p:tgtEl>
                                          <p:spTgt spid="2"/>
                                        </p:tgtEl>
                                      </p:cBhvr>
                                    </p:cmd>
                                  </p:childTnLst>
                                </p:cTn>
                              </p:par>
                              <p:par>
                                <p:cTn id="7" presetID="22" presetClass="entr" presetSubtype="8" fill="hold" nodeType="withEffect">
                                  <p:stCondLst>
                                    <p:cond delay="3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par>
                                <p:cTn id="10" presetID="22" presetClass="entr" presetSubtype="8" fill="hold" nodeType="withEffect">
                                  <p:stCondLst>
                                    <p:cond delay="48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Jsce-file01\doboku\事務局共有\学会ロゴ\JSCE LOGO Orig.jpg">
            <a:extLst>
              <a:ext uri="{FF2B5EF4-FFF2-40B4-BE49-F238E27FC236}">
                <a16:creationId xmlns:a16="http://schemas.microsoft.com/office/drawing/2014/main" id="{62E9FA6B-6F07-4668-A661-B4C698773A99}"/>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cxnSp>
        <p:nvCxnSpPr>
          <p:cNvPr id="10" name="直線コネクタ 9">
            <a:extLst>
              <a:ext uri="{FF2B5EF4-FFF2-40B4-BE49-F238E27FC236}">
                <a16:creationId xmlns:a16="http://schemas.microsoft.com/office/drawing/2014/main" id="{63D42A6C-E946-482C-B4AB-E411DA6F5704}"/>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1" name="Rectangle 24">
            <a:extLst>
              <a:ext uri="{FF2B5EF4-FFF2-40B4-BE49-F238E27FC236}">
                <a16:creationId xmlns:a16="http://schemas.microsoft.com/office/drawing/2014/main" id="{E0BE356C-A440-48D1-BB14-BFA42B45A3FF}"/>
              </a:ext>
            </a:extLst>
          </p:cNvPr>
          <p:cNvSpPr>
            <a:spLocks noChangeArrowheads="1"/>
          </p:cNvSpPr>
          <p:nvPr/>
        </p:nvSpPr>
        <p:spPr>
          <a:xfrm>
            <a:off x="1587" y="156465"/>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契約標準・契約情報の基本的な考え方</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565710E0-50AF-4E58-B999-92E1060F5105}"/>
              </a:ext>
            </a:extLst>
          </p:cNvPr>
          <p:cNvSpPr/>
          <p:nvPr/>
        </p:nvSpPr>
        <p:spPr>
          <a:xfrm>
            <a:off x="445497" y="1276540"/>
            <a:ext cx="8708027"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４．</a:t>
            </a:r>
            <a:r>
              <a:rPr lang="ja-JP" altLang="en-US"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業務の成果物があることを前提</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id="{522CBEBA-5D9D-499A-8470-C76169D8ACE6}"/>
              </a:ext>
            </a:extLst>
          </p:cNvPr>
          <p:cNvSpPr/>
          <p:nvPr/>
        </p:nvSpPr>
        <p:spPr>
          <a:xfrm>
            <a:off x="794386" y="1684811"/>
            <a:ext cx="8359138" cy="830997"/>
          </a:xfrm>
          <a:prstGeom prst="rect">
            <a:avLst/>
          </a:prstGeom>
          <a:solidFill>
            <a:srgbClr val="FFFFCC"/>
          </a:solidFill>
        </p:spPr>
        <p:txBody>
          <a:bodyPr wrap="square">
            <a:spAutoFit/>
          </a:bodyPr>
          <a:lstStyle/>
          <a:p>
            <a:r>
              <a:rPr lang="ja-JP" altLang="en-US" sz="1600" dirty="0">
                <a:latin typeface="メイリオ" panose="020B0604030504040204" pitchFamily="50" charset="-128"/>
                <a:ea typeface="メイリオ" panose="020B0604030504040204" pitchFamily="50" charset="-128"/>
              </a:rPr>
              <a:t>　維持管理業務の対象は発注者が所有し管理しているものであるが、業務内容によっては</a:t>
            </a:r>
            <a:r>
              <a:rPr lang="ja-JP" altLang="en-US" sz="1600" dirty="0">
                <a:solidFill>
                  <a:srgbClr val="0070C0"/>
                </a:solidFill>
                <a:latin typeface="メイリオ" panose="020B0604030504040204" pitchFamily="50" charset="-128"/>
                <a:ea typeface="メイリオ" panose="020B0604030504040204" pitchFamily="50" charset="-128"/>
              </a:rPr>
              <a:t>受注者から発注者に引き渡される成果物</a:t>
            </a:r>
            <a:r>
              <a:rPr lang="ja-JP" altLang="en-US" sz="1600" dirty="0">
                <a:latin typeface="メイリオ" panose="020B0604030504040204" pitchFamily="50" charset="-128"/>
                <a:ea typeface="メイリオ" panose="020B0604030504040204" pitchFamily="50" charset="-128"/>
              </a:rPr>
              <a:t>（例えば、点検報告書、取り換えた２次製品、小規模修繕の施工箇所）があることを前提とする。</a:t>
            </a:r>
          </a:p>
        </p:txBody>
      </p:sp>
      <p:grpSp>
        <p:nvGrpSpPr>
          <p:cNvPr id="3" name="グループ化 2">
            <a:extLst>
              <a:ext uri="{FF2B5EF4-FFF2-40B4-BE49-F238E27FC236}">
                <a16:creationId xmlns:a16="http://schemas.microsoft.com/office/drawing/2014/main" id="{B3800207-B6FA-4643-99C0-14DAD220EF83}"/>
              </a:ext>
            </a:extLst>
          </p:cNvPr>
          <p:cNvGrpSpPr/>
          <p:nvPr/>
        </p:nvGrpSpPr>
        <p:grpSpPr>
          <a:xfrm>
            <a:off x="445497" y="3090446"/>
            <a:ext cx="8708027" cy="1239268"/>
            <a:chOff x="445497" y="3090446"/>
            <a:chExt cx="8708027" cy="1239268"/>
          </a:xfrm>
        </p:grpSpPr>
        <p:sp>
          <p:nvSpPr>
            <p:cNvPr id="14" name="正方形/長方形 13">
              <a:extLst>
                <a:ext uri="{FF2B5EF4-FFF2-40B4-BE49-F238E27FC236}">
                  <a16:creationId xmlns:a16="http://schemas.microsoft.com/office/drawing/2014/main" id="{A6BE4E66-2E16-4894-BAF6-7BAB3981CD4F}"/>
                </a:ext>
              </a:extLst>
            </p:cNvPr>
            <p:cNvSpPr/>
            <p:nvPr/>
          </p:nvSpPr>
          <p:spPr>
            <a:xfrm>
              <a:off x="445497" y="3090446"/>
              <a:ext cx="8708027"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５．</a:t>
              </a:r>
              <a:r>
                <a:rPr lang="ja-JP" altLang="en-US"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一般の事項は</a:t>
              </a:r>
              <a:r>
                <a:rPr lang="ja-JP" altLang="en-US" sz="1600" b="1" dirty="0">
                  <a:solidFill>
                    <a:srgbClr val="0070C0"/>
                  </a:solidFill>
                  <a:latin typeface="メイリオ" panose="020B0604030504040204" pitchFamily="50" charset="-128"/>
                  <a:ea typeface="メイリオ" panose="020B0604030504040204" pitchFamily="50" charset="-128"/>
                </a:rPr>
                <a:t>公共工事標準請負契約約款等を踏襲</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644327D0-C804-4E76-BFF4-6E9F06DEC156}"/>
                </a:ext>
              </a:extLst>
            </p:cNvPr>
            <p:cNvSpPr/>
            <p:nvPr/>
          </p:nvSpPr>
          <p:spPr>
            <a:xfrm>
              <a:off x="794386" y="3498717"/>
              <a:ext cx="8359138" cy="830997"/>
            </a:xfrm>
            <a:prstGeom prst="rect">
              <a:avLst/>
            </a:prstGeom>
            <a:solidFill>
              <a:srgbClr val="FFFFCC"/>
            </a:solidFill>
          </p:spPr>
          <p:txBody>
            <a:bodyPr wrap="square">
              <a:spAutoFit/>
            </a:bodyPr>
            <a:lstStyle/>
            <a:p>
              <a:r>
                <a:rPr lang="ja-JP" altLang="en-US" sz="1600" dirty="0">
                  <a:latin typeface="メイリオ" panose="020B0604030504040204" pitchFamily="50" charset="-128"/>
                  <a:ea typeface="メイリオ" panose="020B0604030504040204" pitchFamily="50" charset="-128"/>
                </a:rPr>
                <a:t>　包括的維持管理業務に特有の条項以外の発注者と受注者の権利・義務関係については公共事業で一般的に用いられている</a:t>
              </a:r>
              <a:r>
                <a:rPr lang="ja-JP" altLang="en-US" sz="1600" dirty="0">
                  <a:solidFill>
                    <a:srgbClr val="0070C0"/>
                  </a:solidFill>
                  <a:latin typeface="メイリオ" panose="020B0604030504040204" pitchFamily="50" charset="-128"/>
                  <a:ea typeface="メイリオ" panose="020B0604030504040204" pitchFamily="50" charset="-128"/>
                </a:rPr>
                <a:t>公共工事標準請負契約約款</a:t>
              </a:r>
              <a:r>
                <a:rPr lang="ja-JP" altLang="en-US" sz="1600" dirty="0">
                  <a:latin typeface="メイリオ" panose="020B0604030504040204" pitchFamily="50" charset="-128"/>
                  <a:ea typeface="メイリオ" panose="020B0604030504040204" pitchFamily="50" charset="-128"/>
                </a:rPr>
                <a:t>及び公共土木設計業務等標準委託契約約款</a:t>
              </a:r>
              <a:r>
                <a:rPr lang="ja-JP" altLang="en-US" sz="1600" dirty="0">
                  <a:solidFill>
                    <a:srgbClr val="0070C0"/>
                  </a:solidFill>
                  <a:latin typeface="メイリオ" panose="020B0604030504040204" pitchFamily="50" charset="-128"/>
                  <a:ea typeface="メイリオ" panose="020B0604030504040204" pitchFamily="50" charset="-128"/>
                </a:rPr>
                <a:t>の規定を踏襲</a:t>
              </a:r>
              <a:r>
                <a:rPr lang="ja-JP" altLang="en-US" sz="1600" dirty="0">
                  <a:latin typeface="メイリオ" panose="020B0604030504040204" pitchFamily="50" charset="-128"/>
                  <a:ea typeface="メイリオ" panose="020B0604030504040204" pitchFamily="50" charset="-128"/>
                </a:rPr>
                <a:t>している</a:t>
              </a:r>
            </a:p>
          </p:txBody>
        </p:sp>
      </p:grpSp>
      <p:grpSp>
        <p:nvGrpSpPr>
          <p:cNvPr id="4" name="グループ化 3">
            <a:extLst>
              <a:ext uri="{FF2B5EF4-FFF2-40B4-BE49-F238E27FC236}">
                <a16:creationId xmlns:a16="http://schemas.microsoft.com/office/drawing/2014/main" id="{0A4A8C9C-DEA9-4AC6-9177-C29376484F4B}"/>
              </a:ext>
            </a:extLst>
          </p:cNvPr>
          <p:cNvGrpSpPr/>
          <p:nvPr/>
        </p:nvGrpSpPr>
        <p:grpSpPr>
          <a:xfrm>
            <a:off x="445497" y="4904352"/>
            <a:ext cx="8708027" cy="993046"/>
            <a:chOff x="445497" y="4904352"/>
            <a:chExt cx="8708027" cy="993046"/>
          </a:xfrm>
        </p:grpSpPr>
        <p:sp>
          <p:nvSpPr>
            <p:cNvPr id="16" name="正方形/長方形 15">
              <a:extLst>
                <a:ext uri="{FF2B5EF4-FFF2-40B4-BE49-F238E27FC236}">
                  <a16:creationId xmlns:a16="http://schemas.microsoft.com/office/drawing/2014/main" id="{CF52F03C-2EB1-4253-9BAE-885454534EB7}"/>
                </a:ext>
              </a:extLst>
            </p:cNvPr>
            <p:cNvSpPr/>
            <p:nvPr/>
          </p:nvSpPr>
          <p:spPr>
            <a:xfrm>
              <a:off x="445497" y="4904352"/>
              <a:ext cx="8708027"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６．</a:t>
              </a:r>
              <a:r>
                <a:rPr lang="ja-JP" altLang="en-US"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契約標準の条項の適用は契約情報に規定</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9C21A6F-D6BD-4A0E-BBD4-AA1386FE064A}"/>
                </a:ext>
              </a:extLst>
            </p:cNvPr>
            <p:cNvSpPr/>
            <p:nvPr/>
          </p:nvSpPr>
          <p:spPr>
            <a:xfrm>
              <a:off x="794386" y="5312623"/>
              <a:ext cx="8359138" cy="584775"/>
            </a:xfrm>
            <a:prstGeom prst="rect">
              <a:avLst/>
            </a:prstGeom>
            <a:solidFill>
              <a:srgbClr val="FFFFCC"/>
            </a:solidFill>
          </p:spPr>
          <p:txBody>
            <a:bodyPr wrap="square">
              <a:spAutoFit/>
            </a:bodyPr>
            <a:lstStyle/>
            <a:p>
              <a:r>
                <a:rPr lang="ja-JP" altLang="en-US" sz="1600" dirty="0">
                  <a:latin typeface="メイリオ" panose="020B0604030504040204" pitchFamily="50" charset="-128"/>
                  <a:ea typeface="メイリオ" panose="020B0604030504040204" pitchFamily="50" charset="-128"/>
                </a:rPr>
                <a:t>　契約標準のどの条項をどのように適用するかは</a:t>
              </a:r>
              <a:r>
                <a:rPr lang="ja-JP" altLang="en-US" sz="1600" dirty="0">
                  <a:solidFill>
                    <a:srgbClr val="FF0000"/>
                  </a:solidFill>
                  <a:latin typeface="メイリオ" panose="020B0604030504040204" pitchFamily="50" charset="-128"/>
                  <a:ea typeface="メイリオ" panose="020B0604030504040204" pitchFamily="50" charset="-128"/>
                </a:rPr>
                <a:t>契約情報</a:t>
              </a:r>
              <a:r>
                <a:rPr lang="ja-JP" altLang="en-US" sz="1600" dirty="0">
                  <a:latin typeface="メイリオ" panose="020B0604030504040204" pitchFamily="50" charset="-128"/>
                  <a:ea typeface="メイリオ" panose="020B0604030504040204" pitchFamily="50" charset="-128"/>
                </a:rPr>
                <a:t>に規定する。すなわち契約標準と契約情報とで個々の契約書となる。</a:t>
              </a:r>
            </a:p>
          </p:txBody>
        </p:sp>
      </p:grpSp>
      <p:pic>
        <p:nvPicPr>
          <p:cNvPr id="2" name="録音したサウンド">
            <a:hlinkClick r:id="" action="ppaction://media"/>
            <a:extLst>
              <a:ext uri="{FF2B5EF4-FFF2-40B4-BE49-F238E27FC236}">
                <a16:creationId xmlns:a16="http://schemas.microsoft.com/office/drawing/2014/main" id="{80D9044F-8965-4B5F-86E9-04E79A12A0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9262" y="2846764"/>
            <a:ext cx="487363" cy="487363"/>
          </a:xfrm>
          <a:prstGeom prst="rect">
            <a:avLst/>
          </a:prstGeom>
        </p:spPr>
      </p:pic>
      <p:sp>
        <p:nvSpPr>
          <p:cNvPr id="5" name="スライド番号プレースホルダー 3">
            <a:extLst>
              <a:ext uri="{FF2B5EF4-FFF2-40B4-BE49-F238E27FC236}">
                <a16:creationId xmlns:a16="http://schemas.microsoft.com/office/drawing/2014/main" id="{D6253FD9-533A-9763-AB35-2DA8184C1A2B}"/>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11</a:t>
            </a:fld>
            <a:endParaRPr lang="en-US" altLang="ja-JP" sz="1400" dirty="0">
              <a:solidFill>
                <a:srgbClr val="000000"/>
              </a:solidFill>
            </a:endParaRPr>
          </a:p>
        </p:txBody>
      </p:sp>
    </p:spTree>
    <p:extLst>
      <p:ext uri="{BB962C8B-B14F-4D97-AF65-F5344CB8AC3E}">
        <p14:creationId xmlns:p14="http://schemas.microsoft.com/office/powerpoint/2010/main" val="2055028633"/>
      </p:ext>
    </p:extLst>
  </p:cSld>
  <p:clrMapOvr>
    <a:masterClrMapping/>
  </p:clrMapOvr>
  <mc:AlternateContent xmlns:mc="http://schemas.openxmlformats.org/markup-compatibility/2006" xmlns:p14="http://schemas.microsoft.com/office/powerpoint/2010/main">
    <mc:Choice Requires="p14">
      <p:transition spd="slow" p14:dur="2000" advTm="45939"/>
    </mc:Choice>
    <mc:Fallback xmlns="">
      <p:transition spd="slow" advTm="45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39" fill="hold"/>
                                        <p:tgtEl>
                                          <p:spTgt spid="2"/>
                                        </p:tgtEl>
                                      </p:cBhvr>
                                    </p:cmd>
                                  </p:childTnLst>
                                </p:cTn>
                              </p:par>
                              <p:par>
                                <p:cTn id="7" presetID="22" presetClass="entr" presetSubtype="8" fill="hold" nodeType="withEffect">
                                  <p:stCondLst>
                                    <p:cond delay="14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22" presetClass="entr" presetSubtype="8" fill="hold" nodeType="withEffect">
                                  <p:stCondLst>
                                    <p:cond delay="28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16FFC05B-064F-487F-83E0-0E5D41655A63}"/>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6" name="Rectangle 24">
            <a:extLst>
              <a:ext uri="{FF2B5EF4-FFF2-40B4-BE49-F238E27FC236}">
                <a16:creationId xmlns:a16="http://schemas.microsoft.com/office/drawing/2014/main" id="{3EEDBC95-298C-49C5-A689-843803792C0F}"/>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契約標準の作成手順</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8" name="Picture 3" descr="\\Jsce-file01\doboku\事務局共有\学会ロゴ\JSCE LOGO Orig.jpg">
            <a:extLst>
              <a:ext uri="{FF2B5EF4-FFF2-40B4-BE49-F238E27FC236}">
                <a16:creationId xmlns:a16="http://schemas.microsoft.com/office/drawing/2014/main" id="{D50DE11C-6E8B-426B-88DC-790223D3E91B}"/>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sp>
        <p:nvSpPr>
          <p:cNvPr id="10" name="正方形/長方形 9">
            <a:extLst>
              <a:ext uri="{FF2B5EF4-FFF2-40B4-BE49-F238E27FC236}">
                <a16:creationId xmlns:a16="http://schemas.microsoft.com/office/drawing/2014/main" id="{C297D28B-1893-495B-B4AE-F172D980260A}"/>
              </a:ext>
            </a:extLst>
          </p:cNvPr>
          <p:cNvSpPr/>
          <p:nvPr/>
        </p:nvSpPr>
        <p:spPr>
          <a:xfrm>
            <a:off x="598986" y="1116284"/>
            <a:ext cx="8708027"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１．</a:t>
            </a:r>
            <a:r>
              <a:rPr lang="ja-JP" altLang="en-US" sz="1600" b="1" dirty="0">
                <a:solidFill>
                  <a:srgbClr val="0070C0"/>
                </a:solidFill>
                <a:latin typeface="メイリオ" panose="020B0604030504040204" pitchFamily="50" charset="-128"/>
                <a:ea typeface="メイリオ" panose="020B0604030504040204" pitchFamily="50" charset="-128"/>
              </a:rPr>
              <a:t>包括的維持管理業務を行っている８団体の契約書の条項を横並びで整理</a:t>
            </a:r>
            <a:endParaRPr lang="en-US"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3" name="グループ化 2">
            <a:extLst>
              <a:ext uri="{FF2B5EF4-FFF2-40B4-BE49-F238E27FC236}">
                <a16:creationId xmlns:a16="http://schemas.microsoft.com/office/drawing/2014/main" id="{5E460F6E-E3BA-4740-8415-FE79A7F8D7EB}"/>
              </a:ext>
            </a:extLst>
          </p:cNvPr>
          <p:cNvGrpSpPr/>
          <p:nvPr/>
        </p:nvGrpSpPr>
        <p:grpSpPr>
          <a:xfrm>
            <a:off x="616103" y="1720265"/>
            <a:ext cx="8708027" cy="2122680"/>
            <a:chOff x="616103" y="1720265"/>
            <a:chExt cx="8708027" cy="2122680"/>
          </a:xfrm>
        </p:grpSpPr>
        <p:sp>
          <p:nvSpPr>
            <p:cNvPr id="11" name="正方形/長方形 10">
              <a:extLst>
                <a:ext uri="{FF2B5EF4-FFF2-40B4-BE49-F238E27FC236}">
                  <a16:creationId xmlns:a16="http://schemas.microsoft.com/office/drawing/2014/main" id="{23B15850-9356-4C9E-8FC2-B56D0AF7DF26}"/>
                </a:ext>
              </a:extLst>
            </p:cNvPr>
            <p:cNvSpPr/>
            <p:nvPr/>
          </p:nvSpPr>
          <p:spPr>
            <a:xfrm>
              <a:off x="1151285" y="2724690"/>
              <a:ext cx="7939867" cy="1118255"/>
            </a:xfrm>
            <a:prstGeom prst="rect">
              <a:avLst/>
            </a:prstGeom>
            <a:solidFill>
              <a:schemeClr val="accent5">
                <a:lumMod val="20000"/>
                <a:lumOff val="80000"/>
              </a:schemeClr>
            </a:solidFill>
          </p:spPr>
          <p:txBody>
            <a:bodyPr wrap="square">
              <a:spAutoFit/>
            </a:bodyPr>
            <a:lstStyle/>
            <a:p>
              <a:pPr>
                <a:lnSpc>
                  <a:spcPts val="2000"/>
                </a:lnSpc>
              </a:pPr>
              <a:r>
                <a:rPr lang="ja-JP" altLang="en-US" sz="1600" dirty="0">
                  <a:latin typeface="メイリオ" panose="020B0604030504040204" pitchFamily="50" charset="-128"/>
                  <a:ea typeface="メイリオ" panose="020B0604030504040204" pitchFamily="50" charset="-128"/>
                </a:rPr>
                <a:t>①　包括的維持管理業務に共通して必要と考えられるコア（必須）条項</a:t>
              </a:r>
            </a:p>
            <a:p>
              <a:pPr>
                <a:lnSpc>
                  <a:spcPts val="2000"/>
                </a:lnSpc>
              </a:pPr>
              <a:r>
                <a:rPr lang="ja-JP" altLang="en-US" sz="1600" dirty="0">
                  <a:latin typeface="メイリオ" panose="020B0604030504040204" pitchFamily="50" charset="-128"/>
                  <a:ea typeface="メイリオ" panose="020B0604030504040204" pitchFamily="50" charset="-128"/>
                </a:rPr>
                <a:t>②　業務によっては適用される場合があると考えられるオプション（選択）条項</a:t>
              </a:r>
            </a:p>
            <a:p>
              <a:pPr>
                <a:lnSpc>
                  <a:spcPts val="2000"/>
                </a:lnSpc>
              </a:pPr>
              <a:r>
                <a:rPr lang="ja-JP" altLang="en-US" sz="1600" dirty="0">
                  <a:latin typeface="メイリオ" panose="020B0604030504040204" pitchFamily="50" charset="-128"/>
                  <a:ea typeface="メイリオ" panose="020B0604030504040204" pitchFamily="50" charset="-128"/>
                </a:rPr>
                <a:t>③　特殊な例であり契約標準の条項としないもの</a:t>
              </a:r>
            </a:p>
            <a:p>
              <a:pPr>
                <a:lnSpc>
                  <a:spcPts val="2000"/>
                </a:lnSpc>
              </a:pPr>
              <a:r>
                <a:rPr lang="ja-JP" altLang="en-US" sz="1600" dirty="0">
                  <a:latin typeface="メイリオ" panose="020B0604030504040204" pitchFamily="50" charset="-128"/>
                  <a:ea typeface="メイリオ" panose="020B0604030504040204" pitchFamily="50" charset="-128"/>
                </a:rPr>
                <a:t>　　（契約標準の対象外とした運営業務のみに適用される条項を含む）</a:t>
              </a:r>
              <a:endParaRPr lang="en-US" altLang="ja-JP" sz="1600" dirty="0">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728A0C23-9E2A-4573-9F10-DAF15D7F4887}"/>
                </a:ext>
              </a:extLst>
            </p:cNvPr>
            <p:cNvSpPr/>
            <p:nvPr/>
          </p:nvSpPr>
          <p:spPr>
            <a:xfrm>
              <a:off x="616103" y="2323741"/>
              <a:ext cx="8708027" cy="584775"/>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２．</a:t>
              </a:r>
              <a:r>
                <a:rPr lang="ja-JP" altLang="en-US" sz="1600" b="1" dirty="0">
                  <a:solidFill>
                    <a:srgbClr val="0070C0"/>
                  </a:solidFill>
                  <a:latin typeface="メイリオ" panose="020B0604030504040204" pitchFamily="50" charset="-128"/>
                  <a:ea typeface="メイリオ" panose="020B0604030504040204" pitchFamily="50" charset="-128"/>
                </a:rPr>
                <a:t>整理した条項を必要性に応じて分類</a:t>
              </a:r>
            </a:p>
            <a:p>
              <a:pPr marL="263525" indent="-263525" algn="just"/>
              <a:endParaRPr lang="en-US"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3" name="二等辺三角形 12">
              <a:extLst>
                <a:ext uri="{FF2B5EF4-FFF2-40B4-BE49-F238E27FC236}">
                  <a16:creationId xmlns:a16="http://schemas.microsoft.com/office/drawing/2014/main" id="{D0AA15C0-8612-4E4A-BFF5-B2A538C7A407}"/>
                </a:ext>
              </a:extLst>
            </p:cNvPr>
            <p:cNvSpPr/>
            <p:nvPr/>
          </p:nvSpPr>
          <p:spPr>
            <a:xfrm rot="10800000">
              <a:off x="4088712" y="1720265"/>
              <a:ext cx="1762812" cy="18528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8F7356C8-E5DE-44FD-8FF1-9AF7DECE6CB1}"/>
              </a:ext>
            </a:extLst>
          </p:cNvPr>
          <p:cNvGrpSpPr/>
          <p:nvPr/>
        </p:nvGrpSpPr>
        <p:grpSpPr>
          <a:xfrm>
            <a:off x="650340" y="4058609"/>
            <a:ext cx="8708027" cy="2454469"/>
            <a:chOff x="650340" y="4058609"/>
            <a:chExt cx="8708027" cy="2454469"/>
          </a:xfrm>
        </p:grpSpPr>
        <p:sp>
          <p:nvSpPr>
            <p:cNvPr id="4" name="正方形/長方形 3"/>
            <p:cNvSpPr/>
            <p:nvPr/>
          </p:nvSpPr>
          <p:spPr>
            <a:xfrm>
              <a:off x="1151285" y="4881862"/>
              <a:ext cx="7939867" cy="1631216"/>
            </a:xfrm>
            <a:prstGeom prst="rect">
              <a:avLst/>
            </a:prstGeom>
            <a:solidFill>
              <a:schemeClr val="accent5">
                <a:lumMod val="20000"/>
                <a:lumOff val="80000"/>
              </a:schemeClr>
            </a:solidFill>
          </p:spPr>
          <p:txBody>
            <a:bodyPr wrap="square">
              <a:spAutoFit/>
            </a:bodyPr>
            <a:lstStyle/>
            <a:p>
              <a:pPr>
                <a:lnSpc>
                  <a:spcPts val="2000"/>
                </a:lnSpc>
              </a:pP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条項番号の考え方　</a:t>
              </a:r>
              <a:endParaRPr lang="en-US" altLang="ja-JP" sz="1600" dirty="0">
                <a:latin typeface="メイリオ" panose="020B0604030504040204" pitchFamily="50" charset="-128"/>
                <a:ea typeface="メイリオ" panose="020B0604030504040204" pitchFamily="50" charset="-128"/>
              </a:endParaRPr>
            </a:p>
            <a:p>
              <a:pPr marL="715963" indent="-715963">
                <a:lnSpc>
                  <a:spcPts val="2000"/>
                </a:lnSpc>
              </a:pPr>
              <a:r>
                <a:rPr lang="ja-JP" altLang="en-US" sz="1600" dirty="0">
                  <a:latin typeface="メイリオ" panose="020B0604030504040204" pitchFamily="50" charset="-128"/>
                  <a:ea typeface="メイリオ" panose="020B0604030504040204" pitchFamily="50" charset="-128"/>
                </a:rPr>
                <a:t>①　公共工事標準請負契約約款と並べ方とし、同じ規定は同じ条番号</a:t>
              </a:r>
            </a:p>
            <a:p>
              <a:pPr marL="715963" indent="-715963">
                <a:lnSpc>
                  <a:spcPts val="2000"/>
                </a:lnSpc>
              </a:pPr>
              <a:r>
                <a:rPr lang="ja-JP" altLang="en-US" sz="1600" dirty="0">
                  <a:latin typeface="メイリオ" panose="020B0604030504040204" pitchFamily="50" charset="-128"/>
                  <a:ea typeface="メイリオ" panose="020B0604030504040204" pitchFamily="50" charset="-128"/>
                </a:rPr>
                <a:t>②　公共工事標準請負契約約款にない規定は、類似の条の後に枝番の条</a:t>
              </a:r>
              <a:endParaRPr lang="en-US" altLang="ja-JP" sz="1600" dirty="0">
                <a:latin typeface="メイリオ" panose="020B0604030504040204" pitchFamily="50" charset="-128"/>
                <a:ea typeface="メイリオ" panose="020B0604030504040204" pitchFamily="50" charset="-128"/>
              </a:endParaRPr>
            </a:p>
            <a:p>
              <a:pPr marL="715963" indent="-715963">
                <a:lnSpc>
                  <a:spcPts val="2000"/>
                </a:lnSpc>
              </a:pPr>
              <a:r>
                <a:rPr lang="ja-JP" altLang="en-US" sz="1600" dirty="0">
                  <a:latin typeface="メイリオ" panose="020B0604030504040204" pitchFamily="50" charset="-128"/>
                  <a:ea typeface="メイリオ" panose="020B0604030504040204" pitchFamily="50" charset="-128"/>
                </a:rPr>
                <a:t>　　　　として追加（例：第</a:t>
              </a:r>
              <a:r>
                <a:rPr lang="en-US" altLang="ja-JP" sz="1600" dirty="0">
                  <a:latin typeface="メイリオ" panose="020B0604030504040204" pitchFamily="50" charset="-128"/>
                  <a:ea typeface="メイリオ" panose="020B0604030504040204" pitchFamily="50" charset="-128"/>
                </a:rPr>
                <a:t>1</a:t>
              </a:r>
              <a:r>
                <a:rPr lang="ja-JP" altLang="en-US" sz="1600" dirty="0">
                  <a:latin typeface="メイリオ" panose="020B0604030504040204" pitchFamily="50" charset="-128"/>
                  <a:ea typeface="メイリオ" panose="020B0604030504040204" pitchFamily="50" charset="-128"/>
                </a:rPr>
                <a:t>条）</a:t>
              </a:r>
            </a:p>
            <a:p>
              <a:pPr marL="715963" indent="-715963">
                <a:lnSpc>
                  <a:spcPts val="2000"/>
                </a:lnSpc>
              </a:pPr>
              <a:r>
                <a:rPr lang="ja-JP" altLang="en-US" sz="1600" dirty="0">
                  <a:latin typeface="メイリオ" panose="020B0604030504040204" pitchFamily="50" charset="-128"/>
                  <a:ea typeface="メイリオ" panose="020B0604030504040204" pitchFamily="50" charset="-128"/>
                </a:rPr>
                <a:t>③　同じ条の中にコアの項とオプションの項がある場合は分割し、</a:t>
              </a:r>
              <a:endParaRPr lang="en-US" altLang="ja-JP" sz="1600" dirty="0">
                <a:latin typeface="メイリオ" panose="020B0604030504040204" pitchFamily="50" charset="-128"/>
                <a:ea typeface="メイリオ" panose="020B0604030504040204" pitchFamily="50" charset="-128"/>
              </a:endParaRPr>
            </a:p>
            <a:p>
              <a:pPr marL="715963" indent="-715963">
                <a:lnSpc>
                  <a:spcPts val="2000"/>
                </a:lnSpc>
              </a:pPr>
              <a:r>
                <a:rPr lang="ja-JP" altLang="en-US" sz="1600" dirty="0">
                  <a:latin typeface="メイリオ" panose="020B0604030504040204" pitchFamily="50" charset="-128"/>
                  <a:ea typeface="メイリオ" panose="020B0604030504040204" pitchFamily="50" charset="-128"/>
                </a:rPr>
                <a:t>　　　　後者は枝番の条（例：第</a:t>
              </a:r>
              <a:r>
                <a:rPr lang="en-US" altLang="ja-JP" sz="1600" dirty="0">
                  <a:latin typeface="メイリオ" panose="020B0604030504040204" pitchFamily="50" charset="-128"/>
                  <a:ea typeface="メイリオ" panose="020B0604030504040204" pitchFamily="50" charset="-128"/>
                </a:rPr>
                <a:t>54</a:t>
              </a:r>
              <a:r>
                <a:rPr lang="ja-JP" altLang="en-US" sz="1600" dirty="0">
                  <a:latin typeface="メイリオ" panose="020B0604030504040204" pitchFamily="50" charset="-128"/>
                  <a:ea typeface="メイリオ" panose="020B0604030504040204" pitchFamily="50" charset="-128"/>
                </a:rPr>
                <a:t>条）</a:t>
              </a:r>
            </a:p>
          </p:txBody>
        </p:sp>
        <p:sp>
          <p:nvSpPr>
            <p:cNvPr id="14" name="二等辺三角形 13">
              <a:extLst>
                <a:ext uri="{FF2B5EF4-FFF2-40B4-BE49-F238E27FC236}">
                  <a16:creationId xmlns:a16="http://schemas.microsoft.com/office/drawing/2014/main" id="{D4313D2F-9407-4EB1-A3E7-D27552140500}"/>
                </a:ext>
              </a:extLst>
            </p:cNvPr>
            <p:cNvSpPr/>
            <p:nvPr/>
          </p:nvSpPr>
          <p:spPr>
            <a:xfrm rot="10800000">
              <a:off x="4105829" y="4058609"/>
              <a:ext cx="1762812" cy="18528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46F88B5-2F79-4DFA-8991-F6C174AEF894}"/>
                </a:ext>
              </a:extLst>
            </p:cNvPr>
            <p:cNvSpPr/>
            <p:nvPr/>
          </p:nvSpPr>
          <p:spPr>
            <a:xfrm>
              <a:off x="650340" y="4543308"/>
              <a:ext cx="8708027" cy="338554"/>
            </a:xfrm>
            <a:prstGeom prst="rect">
              <a:avLst/>
            </a:prstGeom>
          </p:spPr>
          <p:txBody>
            <a:bodyPr wrap="square">
              <a:spAutoFit/>
            </a:bodyPr>
            <a:lstStyle/>
            <a:p>
              <a:pPr marL="263525" indent="-263525" algn="just"/>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solidFill>
                    <a:srgbClr val="0070C0"/>
                  </a:solidFill>
                  <a:latin typeface="メイリオ" panose="020B0604030504040204" pitchFamily="50" charset="-128"/>
                  <a:ea typeface="メイリオ" panose="020B0604030504040204" pitchFamily="50" charset="-128"/>
                </a:rPr>
                <a:t>各条項（コア及びオプション）の条文案を作成</a:t>
              </a:r>
              <a:endParaRPr lang="en-US"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pic>
        <p:nvPicPr>
          <p:cNvPr id="2" name="録音したサウンド">
            <a:hlinkClick r:id="" action="ppaction://media"/>
            <a:extLst>
              <a:ext uri="{FF2B5EF4-FFF2-40B4-BE49-F238E27FC236}">
                <a16:creationId xmlns:a16="http://schemas.microsoft.com/office/drawing/2014/main" id="{CB720E85-8179-4696-9977-71474BA6DD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23537" y="3185318"/>
            <a:ext cx="487363" cy="487363"/>
          </a:xfrm>
          <a:prstGeom prst="rect">
            <a:avLst/>
          </a:prstGeom>
        </p:spPr>
      </p:pic>
      <p:sp>
        <p:nvSpPr>
          <p:cNvPr id="9" name="スライド番号プレースホルダー 3">
            <a:extLst>
              <a:ext uri="{FF2B5EF4-FFF2-40B4-BE49-F238E27FC236}">
                <a16:creationId xmlns:a16="http://schemas.microsoft.com/office/drawing/2014/main" id="{3FEA0D69-2560-CDE9-2D56-0039D3DE71B2}"/>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12</a:t>
            </a:fld>
            <a:endParaRPr lang="en-US" altLang="ja-JP" sz="1400" dirty="0">
              <a:solidFill>
                <a:srgbClr val="000000"/>
              </a:solidFill>
            </a:endParaRPr>
          </a:p>
        </p:txBody>
      </p:sp>
    </p:spTree>
    <p:extLst>
      <p:ext uri="{BB962C8B-B14F-4D97-AF65-F5344CB8AC3E}">
        <p14:creationId xmlns:p14="http://schemas.microsoft.com/office/powerpoint/2010/main" val="116260661"/>
      </p:ext>
    </p:extLst>
  </p:cSld>
  <p:clrMapOvr>
    <a:masterClrMapping/>
  </p:clrMapOvr>
  <mc:AlternateContent xmlns:mc="http://schemas.openxmlformats.org/markup-compatibility/2006" xmlns:p14="http://schemas.microsoft.com/office/powerpoint/2010/main">
    <mc:Choice Requires="p14">
      <p:transition spd="slow" p14:dur="2000" advTm="69925"/>
    </mc:Choice>
    <mc:Fallback xmlns="">
      <p:transition spd="slow" advTm="69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25" fill="hold"/>
                                        <p:tgtEl>
                                          <p:spTgt spid="2"/>
                                        </p:tgtEl>
                                      </p:cBhvr>
                                    </p:cmd>
                                  </p:childTnLst>
                                </p:cTn>
                              </p:par>
                              <p:par>
                                <p:cTn id="7" presetID="22" presetClass="entr" presetSubtype="1" fill="hold" nodeType="withEffect">
                                  <p:stCondLst>
                                    <p:cond delay="1500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500"/>
                                        <p:tgtEl>
                                          <p:spTgt spid="3"/>
                                        </p:tgtEl>
                                      </p:cBhvr>
                                    </p:animEffect>
                                  </p:childTnLst>
                                </p:cTn>
                              </p:par>
                              <p:par>
                                <p:cTn id="10" presetID="22" presetClass="entr" presetSubtype="1" fill="hold" nodeType="withEffect">
                                  <p:stCondLst>
                                    <p:cond delay="40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8345739F-C134-4D78-ADCB-9C65C1942B61}"/>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0" name="Rectangle 24">
            <a:extLst>
              <a:ext uri="{FF2B5EF4-FFF2-40B4-BE49-F238E27FC236}">
                <a16:creationId xmlns:a16="http://schemas.microsoft.com/office/drawing/2014/main" id="{99E94456-093E-422E-9E60-C4373B00D7E7}"/>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契約標準・契約情報の使い方</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11" name="Picture 3" descr="\\Jsce-file01\doboku\事務局共有\学会ロゴ\JSCE LOGO Orig.jpg">
            <a:extLst>
              <a:ext uri="{FF2B5EF4-FFF2-40B4-BE49-F238E27FC236}">
                <a16:creationId xmlns:a16="http://schemas.microsoft.com/office/drawing/2014/main" id="{57876E82-4187-44C1-97F7-72A008358290}"/>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grpSp>
        <p:nvGrpSpPr>
          <p:cNvPr id="3" name="グループ化 2">
            <a:extLst>
              <a:ext uri="{FF2B5EF4-FFF2-40B4-BE49-F238E27FC236}">
                <a16:creationId xmlns:a16="http://schemas.microsoft.com/office/drawing/2014/main" id="{465E5469-F128-4F29-B40F-736E4A3C4D8A}"/>
              </a:ext>
            </a:extLst>
          </p:cNvPr>
          <p:cNvGrpSpPr/>
          <p:nvPr/>
        </p:nvGrpSpPr>
        <p:grpSpPr>
          <a:xfrm>
            <a:off x="907410" y="1669518"/>
            <a:ext cx="8708027" cy="3347069"/>
            <a:chOff x="907410" y="1669518"/>
            <a:chExt cx="8708027" cy="3347069"/>
          </a:xfrm>
        </p:grpSpPr>
        <p:sp>
          <p:nvSpPr>
            <p:cNvPr id="12" name="正方形/長方形 11">
              <a:extLst>
                <a:ext uri="{FF2B5EF4-FFF2-40B4-BE49-F238E27FC236}">
                  <a16:creationId xmlns:a16="http://schemas.microsoft.com/office/drawing/2014/main" id="{943E6E2A-DA6E-43A9-A130-7E01AADFD492}"/>
                </a:ext>
              </a:extLst>
            </p:cNvPr>
            <p:cNvSpPr/>
            <p:nvPr/>
          </p:nvSpPr>
          <p:spPr>
            <a:xfrm>
              <a:off x="980679" y="1961905"/>
              <a:ext cx="7939867" cy="3054682"/>
            </a:xfrm>
            <a:prstGeom prst="rect">
              <a:avLst/>
            </a:prstGeom>
            <a:solidFill>
              <a:schemeClr val="accent2">
                <a:lumMod val="20000"/>
                <a:lumOff val="80000"/>
              </a:schemeClr>
            </a:solidFill>
          </p:spPr>
          <p:txBody>
            <a:bodyPr wrap="square">
              <a:spAutoFit/>
            </a:bodyPr>
            <a:lstStyle/>
            <a:p>
              <a:pPr>
                <a:lnSpc>
                  <a:spcPts val="2100"/>
                </a:lnSpc>
              </a:pPr>
              <a:r>
                <a:rPr lang="ja-JP" altLang="en-US" sz="1600" dirty="0">
                  <a:latin typeface="メイリオ" panose="020B0604030504040204" pitchFamily="50" charset="-128"/>
                  <a:ea typeface="メイリオ" panose="020B0604030504040204" pitchFamily="50" charset="-128"/>
                </a:rPr>
                <a:t>各発注者が学会版の契約標準をカスタマイズして当該発注者の契約標準を作成する。（公共工事標準請負契約約款と国土交通省直轄工事契約書の関係）</a:t>
              </a:r>
            </a:p>
            <a:p>
              <a:pPr>
                <a:lnSpc>
                  <a:spcPts val="2100"/>
                </a:lnSpc>
              </a:pPr>
              <a:r>
                <a:rPr lang="ja-JP" altLang="en-US" sz="1600" dirty="0">
                  <a:latin typeface="メイリオ" panose="020B0604030504040204" pitchFamily="50" charset="-128"/>
                  <a:ea typeface="メイリオ" panose="020B0604030504040204" pitchFamily="50" charset="-128"/>
                </a:rPr>
                <a:t>　</a:t>
              </a:r>
            </a:p>
            <a:p>
              <a:pPr>
                <a:lnSpc>
                  <a:spcPts val="2100"/>
                </a:lnSpc>
              </a:pPr>
              <a:r>
                <a:rPr lang="ja-JP" altLang="en-US" sz="1600" dirty="0">
                  <a:latin typeface="メイリオ" panose="020B0604030504040204" pitchFamily="50" charset="-128"/>
                  <a:ea typeface="メイリオ" panose="020B0604030504040204" pitchFamily="50" charset="-128"/>
                </a:rPr>
                <a:t>（カスタマイズの例）</a:t>
              </a:r>
            </a:p>
            <a:p>
              <a:pPr>
                <a:lnSpc>
                  <a:spcPts val="2100"/>
                </a:lnSpc>
              </a:pPr>
              <a:r>
                <a:rPr lang="ja-JP" altLang="en-US" sz="1600" dirty="0">
                  <a:latin typeface="メイリオ" panose="020B0604030504040204" pitchFamily="50" charset="-128"/>
                  <a:ea typeface="メイリオ" panose="020B0604030504040204" pitchFamily="50" charset="-128"/>
                </a:rPr>
                <a:t> 　①　学会版で「〇日以内」等となっている項目に具体的な数値を入れる</a:t>
              </a:r>
            </a:p>
            <a:p>
              <a:pPr>
                <a:lnSpc>
                  <a:spcPts val="2100"/>
                </a:lnSpc>
              </a:pPr>
              <a:r>
                <a:rPr lang="ja-JP" altLang="en-US" sz="1600" dirty="0">
                  <a:latin typeface="メイリオ" panose="020B0604030504040204" pitchFamily="50" charset="-128"/>
                  <a:ea typeface="メイリオ" panose="020B0604030504040204" pitchFamily="50" charset="-128"/>
                </a:rPr>
                <a:t>　 ②　</a:t>
              </a:r>
              <a:r>
                <a:rPr lang="en-US" altLang="ja-JP" sz="1600" dirty="0">
                  <a:latin typeface="メイリオ" panose="020B0604030504040204" pitchFamily="50" charset="-128"/>
                  <a:ea typeface="メイリオ" panose="020B0604030504040204" pitchFamily="50" charset="-128"/>
                </a:rPr>
                <a:t>AB</a:t>
              </a:r>
              <a:r>
                <a:rPr lang="ja-JP" altLang="en-US" sz="1600" dirty="0">
                  <a:latin typeface="メイリオ" panose="020B0604030504040204" pitchFamily="50" charset="-128"/>
                  <a:ea typeface="メイリオ" panose="020B0604030504040204" pitchFamily="50" charset="-128"/>
                </a:rPr>
                <a:t>選択となっている条項のどちらかに決める</a:t>
              </a:r>
            </a:p>
            <a:p>
              <a:pPr>
                <a:lnSpc>
                  <a:spcPts val="2100"/>
                </a:lnSpc>
              </a:pPr>
              <a:r>
                <a:rPr lang="ja-JP" altLang="en-US" sz="1600" dirty="0">
                  <a:latin typeface="メイリオ" panose="020B0604030504040204" pitchFamily="50" charset="-128"/>
                  <a:ea typeface="メイリオ" panose="020B0604030504040204" pitchFamily="50" charset="-128"/>
                </a:rPr>
                <a:t> 　③　オプション条項をコアに変更する</a:t>
              </a:r>
            </a:p>
            <a:p>
              <a:pPr>
                <a:lnSpc>
                  <a:spcPts val="2100"/>
                </a:lnSpc>
              </a:pPr>
              <a:r>
                <a:rPr lang="ja-JP" altLang="en-US" sz="1600" dirty="0">
                  <a:latin typeface="メイリオ" panose="020B0604030504040204" pitchFamily="50" charset="-128"/>
                  <a:ea typeface="メイリオ" panose="020B0604030504040204" pitchFamily="50" charset="-128"/>
                </a:rPr>
                <a:t>　 ④　独自の条項を追加する</a:t>
              </a:r>
              <a:endParaRPr lang="en-US" altLang="ja-JP" sz="1600" dirty="0">
                <a:latin typeface="メイリオ" panose="020B0604030504040204" pitchFamily="50" charset="-128"/>
                <a:ea typeface="メイリオ" panose="020B0604030504040204" pitchFamily="50" charset="-128"/>
              </a:endParaRPr>
            </a:p>
            <a:p>
              <a:pPr>
                <a:lnSpc>
                  <a:spcPts val="2100"/>
                </a:lnSpc>
              </a:pPr>
              <a:r>
                <a:rPr lang="ja-JP" altLang="en-US" sz="1600" dirty="0">
                  <a:latin typeface="メイリオ" panose="020B0604030504040204" pitchFamily="50" charset="-128"/>
                  <a:ea typeface="メイリオ" panose="020B0604030504040204" pitchFamily="50" charset="-128"/>
                </a:rPr>
                <a:t>　</a:t>
              </a:r>
              <a:endParaRPr lang="en-US" altLang="ja-JP" sz="1600" dirty="0">
                <a:latin typeface="メイリオ" panose="020B0604030504040204" pitchFamily="50" charset="-128"/>
                <a:ea typeface="メイリオ" panose="020B0604030504040204" pitchFamily="50" charset="-128"/>
              </a:endParaRPr>
            </a:p>
            <a:p>
              <a:pPr>
                <a:lnSpc>
                  <a:spcPts val="2100"/>
                </a:lnSpc>
              </a:pPr>
              <a:r>
                <a:rPr lang="en-US" altLang="ja-JP" sz="1600" dirty="0">
                  <a:latin typeface="メイリオ" panose="020B0604030504040204" pitchFamily="50" charset="-128"/>
                  <a:ea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rPr>
                <a:t>個々の契約においては、契約情報にその適用を規定する</a:t>
              </a:r>
              <a:endParaRPr lang="en-US" altLang="ja-JP" sz="1600" dirty="0">
                <a:latin typeface="メイリオ" panose="020B0604030504040204" pitchFamily="50" charset="-128"/>
                <a:ea typeface="メイリオ" panose="020B0604030504040204" pitchFamily="50" charset="-128"/>
              </a:endParaRPr>
            </a:p>
            <a:p>
              <a:pPr>
                <a:lnSpc>
                  <a:spcPts val="2100"/>
                </a:lnSpc>
              </a:pPr>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学会版の契約標準の条文に</a:t>
              </a:r>
              <a:r>
                <a:rPr lang="ja-JP" altLang="en-US" sz="1600">
                  <a:latin typeface="メイリオ" panose="020B0604030504040204" pitchFamily="50" charset="-128"/>
                  <a:ea typeface="メイリオ" panose="020B0604030504040204" pitchFamily="50" charset="-128"/>
                </a:rPr>
                <a:t>おける「標準契約書」</a:t>
              </a:r>
              <a:r>
                <a:rPr lang="ja-JP" altLang="en-US" sz="1600" dirty="0">
                  <a:latin typeface="メイリオ" panose="020B0604030504040204" pitchFamily="50" charset="-128"/>
                  <a:ea typeface="メイリオ" panose="020B0604030504040204" pitchFamily="50" charset="-128"/>
                </a:rPr>
                <a:t>は「契約書」と改める</a:t>
              </a:r>
              <a:endParaRPr lang="en-US" altLang="ja-JP" sz="1600"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4F405B53-5C7C-4F78-AED2-80F662AF4473}"/>
                </a:ext>
              </a:extLst>
            </p:cNvPr>
            <p:cNvSpPr/>
            <p:nvPr/>
          </p:nvSpPr>
          <p:spPr>
            <a:xfrm>
              <a:off x="907410" y="1669518"/>
              <a:ext cx="8708027" cy="584775"/>
            </a:xfrm>
            <a:prstGeom prst="rect">
              <a:avLst/>
            </a:prstGeom>
          </p:spPr>
          <p:txBody>
            <a:bodyPr wrap="square">
              <a:spAutoFit/>
            </a:bodyPr>
            <a:lstStyle/>
            <a:p>
              <a:pPr marL="263525" indent="-263525" algn="just"/>
              <a:r>
                <a:rPr lang="en-US"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A</a:t>
              </a:r>
              <a:r>
                <a:rPr lang="ja-JP" altLang="en-US"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dirty="0">
                  <a:solidFill>
                    <a:srgbClr val="0070C0"/>
                  </a:solidFill>
                  <a:latin typeface="メイリオ" panose="020B0604030504040204" pitchFamily="50" charset="-128"/>
                  <a:ea typeface="メイリオ" panose="020B0604030504040204" pitchFamily="50" charset="-128"/>
                </a:rPr>
                <a:t>カスタマイズ型</a:t>
              </a:r>
            </a:p>
            <a:p>
              <a:pPr marL="263525" indent="-263525" algn="just"/>
              <a:endParaRPr lang="en-US"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14" name="正方形/長方形 13">
            <a:extLst>
              <a:ext uri="{FF2B5EF4-FFF2-40B4-BE49-F238E27FC236}">
                <a16:creationId xmlns:a16="http://schemas.microsoft.com/office/drawing/2014/main" id="{7986A9D1-7018-452F-9A43-C2C6D970D46C}"/>
              </a:ext>
            </a:extLst>
          </p:cNvPr>
          <p:cNvSpPr/>
          <p:nvPr/>
        </p:nvSpPr>
        <p:spPr>
          <a:xfrm>
            <a:off x="504848" y="988870"/>
            <a:ext cx="9398765" cy="369332"/>
          </a:xfrm>
          <a:prstGeom prst="rect">
            <a:avLst/>
          </a:prstGeom>
        </p:spPr>
        <p:txBody>
          <a:bodyPr wrap="square">
            <a:spAutoFit/>
          </a:bodyPr>
          <a:lstStyle/>
          <a:p>
            <a:r>
              <a:rPr lang="ja-JP" altLang="en-US" b="1" u="sng" dirty="0">
                <a:solidFill>
                  <a:schemeClr val="bg2">
                    <a:lumMod val="25000"/>
                  </a:schemeClr>
                </a:solidFill>
                <a:latin typeface="メイリオ" panose="020B0604030504040204" pitchFamily="50" charset="-128"/>
                <a:ea typeface="メイリオ" panose="020B0604030504040204" pitchFamily="50" charset="-128"/>
              </a:rPr>
              <a:t>次の使い方を想定</a:t>
            </a:r>
            <a:endParaRPr lang="en-US" altLang="ja-JP" b="1" u="sng" dirty="0">
              <a:solidFill>
                <a:schemeClr val="bg2">
                  <a:lumMod val="25000"/>
                </a:schemeClr>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E4EFDB64-D41C-4579-8E5C-C801BE2178CF}"/>
              </a:ext>
            </a:extLst>
          </p:cNvPr>
          <p:cNvGrpSpPr/>
          <p:nvPr/>
        </p:nvGrpSpPr>
        <p:grpSpPr>
          <a:xfrm>
            <a:off x="980679" y="5493874"/>
            <a:ext cx="8708027" cy="713810"/>
            <a:chOff x="980679" y="5493874"/>
            <a:chExt cx="8708027" cy="713810"/>
          </a:xfrm>
        </p:grpSpPr>
        <p:sp>
          <p:nvSpPr>
            <p:cNvPr id="4" name="正方形/長方形 3"/>
            <p:cNvSpPr/>
            <p:nvPr/>
          </p:nvSpPr>
          <p:spPr>
            <a:xfrm>
              <a:off x="980679" y="5869130"/>
              <a:ext cx="7939867" cy="338554"/>
            </a:xfrm>
            <a:prstGeom prst="rect">
              <a:avLst/>
            </a:prstGeom>
            <a:solidFill>
              <a:schemeClr val="accent2">
                <a:lumMod val="20000"/>
                <a:lumOff val="80000"/>
              </a:schemeClr>
            </a:solidFill>
          </p:spPr>
          <p:txBody>
            <a:bodyPr wrap="square">
              <a:spAutoFit/>
            </a:bodyPr>
            <a:lstStyle/>
            <a:p>
              <a:r>
                <a:rPr lang="ja-JP" altLang="en-US" sz="1600" dirty="0">
                  <a:latin typeface="メイリオ" panose="020B0604030504040204" pitchFamily="50" charset="-128"/>
                  <a:ea typeface="メイリオ" panose="020B0604030504040204" pitchFamily="50" charset="-128"/>
                </a:rPr>
                <a:t>学会版の契約標準から必要な条文を選んで個々の業務委託の契約書を作成する</a:t>
              </a:r>
            </a:p>
          </p:txBody>
        </p:sp>
        <p:sp>
          <p:nvSpPr>
            <p:cNvPr id="15" name="正方形/長方形 14">
              <a:extLst>
                <a:ext uri="{FF2B5EF4-FFF2-40B4-BE49-F238E27FC236}">
                  <a16:creationId xmlns:a16="http://schemas.microsoft.com/office/drawing/2014/main" id="{3544B9C5-F68A-4AD5-B249-BE7CF0BFD9A1}"/>
                </a:ext>
              </a:extLst>
            </p:cNvPr>
            <p:cNvSpPr/>
            <p:nvPr/>
          </p:nvSpPr>
          <p:spPr>
            <a:xfrm>
              <a:off x="980679" y="5493874"/>
              <a:ext cx="8708027" cy="584775"/>
            </a:xfrm>
            <a:prstGeom prst="rect">
              <a:avLst/>
            </a:prstGeom>
          </p:spPr>
          <p:txBody>
            <a:bodyPr wrap="square">
              <a:spAutoFit/>
            </a:bodyPr>
            <a:lstStyle/>
            <a:p>
              <a:pPr marL="263525" indent="-263525" algn="just"/>
              <a:r>
                <a:rPr lang="en-US"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B</a:t>
              </a:r>
              <a:r>
                <a:rPr lang="ja-JP" altLang="en-US"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rPr>
                <a:t>．選択</a:t>
              </a:r>
              <a:r>
                <a:rPr lang="ja-JP" altLang="en-US" sz="1600" b="1" dirty="0">
                  <a:solidFill>
                    <a:srgbClr val="0070C0"/>
                  </a:solidFill>
                  <a:latin typeface="メイリオ" panose="020B0604030504040204" pitchFamily="50" charset="-128"/>
                  <a:ea typeface="メイリオ" panose="020B0604030504040204" pitchFamily="50" charset="-128"/>
                </a:rPr>
                <a:t>型</a:t>
              </a:r>
            </a:p>
            <a:p>
              <a:pPr marL="263525" indent="-263525" algn="just"/>
              <a:endParaRPr lang="en-US" altLang="ja-JP" sz="1600" b="1" kern="100" dirty="0">
                <a:solidFill>
                  <a:srgbClr val="0070C0"/>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6" name="スライド番号プレースホルダー 3">
            <a:extLst>
              <a:ext uri="{FF2B5EF4-FFF2-40B4-BE49-F238E27FC236}">
                <a16:creationId xmlns:a16="http://schemas.microsoft.com/office/drawing/2014/main" id="{365A053E-4DD5-4604-3E95-5FC5A964B22B}"/>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13</a:t>
            </a:fld>
            <a:endParaRPr lang="en-US" altLang="ja-JP" sz="1400" dirty="0">
              <a:solidFill>
                <a:srgbClr val="000000"/>
              </a:solidFill>
            </a:endParaRPr>
          </a:p>
        </p:txBody>
      </p:sp>
      <p:pic>
        <p:nvPicPr>
          <p:cNvPr id="9" name="録音したサウンド">
            <a:hlinkClick r:id="" action="ppaction://media"/>
            <a:extLst>
              <a:ext uri="{FF2B5EF4-FFF2-40B4-BE49-F238E27FC236}">
                <a16:creationId xmlns:a16="http://schemas.microsoft.com/office/drawing/2014/main" id="{D282CBBF-FCE9-6FF4-0E85-4FBBC33D82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8852" y="2498725"/>
            <a:ext cx="487363" cy="487363"/>
          </a:xfrm>
          <a:prstGeom prst="rect">
            <a:avLst/>
          </a:prstGeom>
        </p:spPr>
      </p:pic>
    </p:spTree>
    <p:extLst>
      <p:ext uri="{BB962C8B-B14F-4D97-AF65-F5344CB8AC3E}">
        <p14:creationId xmlns:p14="http://schemas.microsoft.com/office/powerpoint/2010/main" val="3474635806"/>
      </p:ext>
    </p:extLst>
  </p:cSld>
  <p:clrMapOvr>
    <a:masterClrMapping/>
  </p:clrMapOvr>
  <mc:AlternateContent xmlns:mc="http://schemas.openxmlformats.org/markup-compatibility/2006" xmlns:p14="http://schemas.microsoft.com/office/powerpoint/2010/main">
    <mc:Choice Requires="p14">
      <p:transition spd="slow" p14:dur="2000" advTm="60428"/>
    </mc:Choice>
    <mc:Fallback xmlns="">
      <p:transition spd="slow" advTm="60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44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1" presetClass="mediacall" presetSubtype="0" fill="hold" nodeType="withEffect">
                                  <p:stCondLst>
                                    <p:cond delay="0"/>
                                  </p:stCondLst>
                                  <p:childTnLst>
                                    <p:cmd type="call" cmd="playFrom(0.0)">
                                      <p:cBhvr>
                                        <p:cTn id="12" dur="629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FECD084F-26D5-4E3B-BF65-E126697F9D4A}"/>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1" name="Rectangle 24">
            <a:extLst>
              <a:ext uri="{FF2B5EF4-FFF2-40B4-BE49-F238E27FC236}">
                <a16:creationId xmlns:a16="http://schemas.microsoft.com/office/drawing/2014/main" id="{18B3DA7A-0842-427A-BF9D-E4FBD00C2E97}"/>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契約標準の用語</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12" name="Picture 3" descr="\\Jsce-file01\doboku\事務局共有\学会ロゴ\JSCE LOGO Orig.jpg">
            <a:extLst>
              <a:ext uri="{FF2B5EF4-FFF2-40B4-BE49-F238E27FC236}">
                <a16:creationId xmlns:a16="http://schemas.microsoft.com/office/drawing/2014/main" id="{2C21FF95-823A-4167-B918-4B7E6AD0DA7F}"/>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graphicFrame>
        <p:nvGraphicFramePr>
          <p:cNvPr id="5" name="表 12">
            <a:extLst>
              <a:ext uri="{FF2B5EF4-FFF2-40B4-BE49-F238E27FC236}">
                <a16:creationId xmlns:a16="http://schemas.microsoft.com/office/drawing/2014/main" id="{D72F4597-174B-4755-972A-CE06F40E2124}"/>
              </a:ext>
            </a:extLst>
          </p:cNvPr>
          <p:cNvGraphicFramePr>
            <a:graphicFrameLocks noGrp="1"/>
          </p:cNvGraphicFramePr>
          <p:nvPr>
            <p:extLst>
              <p:ext uri="{D42A27DB-BD31-4B8C-83A1-F6EECF244321}">
                <p14:modId xmlns:p14="http://schemas.microsoft.com/office/powerpoint/2010/main" val="3159439924"/>
              </p:ext>
            </p:extLst>
          </p:nvPr>
        </p:nvGraphicFramePr>
        <p:xfrm>
          <a:off x="1648613" y="1333271"/>
          <a:ext cx="6604000" cy="2238450"/>
        </p:xfrm>
        <a:graphic>
          <a:graphicData uri="http://schemas.openxmlformats.org/drawingml/2006/table">
            <a:tbl>
              <a:tblPr firstRow="1" bandRow="1">
                <a:tableStyleId>{7DF18680-E054-41AD-8BC1-D1AEF772440D}</a:tableStyleId>
              </a:tblPr>
              <a:tblGrid>
                <a:gridCol w="3394727">
                  <a:extLst>
                    <a:ext uri="{9D8B030D-6E8A-4147-A177-3AD203B41FA5}">
                      <a16:colId xmlns:a16="http://schemas.microsoft.com/office/drawing/2014/main" val="4203649130"/>
                    </a:ext>
                  </a:extLst>
                </a:gridCol>
                <a:gridCol w="3209273">
                  <a:extLst>
                    <a:ext uri="{9D8B030D-6E8A-4147-A177-3AD203B41FA5}">
                      <a16:colId xmlns:a16="http://schemas.microsoft.com/office/drawing/2014/main" val="2697637320"/>
                    </a:ext>
                  </a:extLst>
                </a:gridCol>
              </a:tblGrid>
              <a:tr h="447690">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契約標準（案）</a:t>
                      </a:r>
                      <a:endParaRPr kumimoji="1" lang="ja-JP" altLang="en-US" sz="2000" b="1" dirty="0">
                        <a:solidFill>
                          <a:schemeClr val="tx1"/>
                        </a:solidFill>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公共工事標準請負契約約款</a:t>
                      </a:r>
                      <a:endParaRPr kumimoji="1" lang="ja-JP" altLang="en-US" sz="1200" b="1" dirty="0">
                        <a:latin typeface="メイリオ" panose="020B0604030504040204" pitchFamily="50" charset="-128"/>
                        <a:ea typeface="メイリオ" panose="020B0604030504040204" pitchFamily="50" charset="-128"/>
                      </a:endParaRPr>
                    </a:p>
                  </a:txBody>
                  <a:tcPr marL="74295" marR="74295" marT="37148" marB="37148" anchor="ctr"/>
                </a:tc>
                <a:extLst>
                  <a:ext uri="{0D108BD9-81ED-4DB2-BD59-A6C34878D82A}">
                    <a16:rowId xmlns:a16="http://schemas.microsoft.com/office/drawing/2014/main" val="3050663752"/>
                  </a:ext>
                </a:extLst>
              </a:tr>
              <a:tr h="447690">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業務</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工事</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extLst>
                  <a:ext uri="{0D108BD9-81ED-4DB2-BD59-A6C34878D82A}">
                    <a16:rowId xmlns:a16="http://schemas.microsoft.com/office/drawing/2014/main" val="2043201361"/>
                  </a:ext>
                </a:extLst>
              </a:tr>
              <a:tr h="447690">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実施</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施工</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extLst>
                  <a:ext uri="{0D108BD9-81ED-4DB2-BD59-A6C34878D82A}">
                    <a16:rowId xmlns:a16="http://schemas.microsoft.com/office/drawing/2014/main" val="2718988583"/>
                  </a:ext>
                </a:extLst>
              </a:tr>
              <a:tr h="447690">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業務委託料</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請負代金（額）</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extLst>
                  <a:ext uri="{0D108BD9-81ED-4DB2-BD59-A6C34878D82A}">
                    <a16:rowId xmlns:a16="http://schemas.microsoft.com/office/drawing/2014/main" val="2118656219"/>
                  </a:ext>
                </a:extLst>
              </a:tr>
              <a:tr h="447690">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履行期間</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工期</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extLst>
                  <a:ext uri="{0D108BD9-81ED-4DB2-BD59-A6C34878D82A}">
                    <a16:rowId xmlns:a16="http://schemas.microsoft.com/office/drawing/2014/main" val="1410130504"/>
                  </a:ext>
                </a:extLst>
              </a:tr>
            </a:tbl>
          </a:graphicData>
        </a:graphic>
      </p:graphicFrame>
      <p:graphicFrame>
        <p:nvGraphicFramePr>
          <p:cNvPr id="13" name="表 12">
            <a:extLst>
              <a:ext uri="{FF2B5EF4-FFF2-40B4-BE49-F238E27FC236}">
                <a16:creationId xmlns:a16="http://schemas.microsoft.com/office/drawing/2014/main" id="{9E906F8C-FF34-450A-8E38-74C62C5D9B70}"/>
              </a:ext>
            </a:extLst>
          </p:cNvPr>
          <p:cNvGraphicFramePr>
            <a:graphicFrameLocks noGrp="1"/>
          </p:cNvGraphicFramePr>
          <p:nvPr>
            <p:extLst>
              <p:ext uri="{D42A27DB-BD31-4B8C-83A1-F6EECF244321}">
                <p14:modId xmlns:p14="http://schemas.microsoft.com/office/powerpoint/2010/main" val="120461183"/>
              </p:ext>
            </p:extLst>
          </p:nvPr>
        </p:nvGraphicFramePr>
        <p:xfrm>
          <a:off x="1648613" y="4375063"/>
          <a:ext cx="6604000" cy="1790760"/>
        </p:xfrm>
        <a:graphic>
          <a:graphicData uri="http://schemas.openxmlformats.org/drawingml/2006/table">
            <a:tbl>
              <a:tblPr firstRow="1" bandRow="1">
                <a:tableStyleId>{7DF18680-E054-41AD-8BC1-D1AEF772440D}</a:tableStyleId>
              </a:tblPr>
              <a:tblGrid>
                <a:gridCol w="3302000">
                  <a:extLst>
                    <a:ext uri="{9D8B030D-6E8A-4147-A177-3AD203B41FA5}">
                      <a16:colId xmlns:a16="http://schemas.microsoft.com/office/drawing/2014/main" val="4203649130"/>
                    </a:ext>
                  </a:extLst>
                </a:gridCol>
                <a:gridCol w="3302000">
                  <a:extLst>
                    <a:ext uri="{9D8B030D-6E8A-4147-A177-3AD203B41FA5}">
                      <a16:colId xmlns:a16="http://schemas.microsoft.com/office/drawing/2014/main" val="2697637320"/>
                    </a:ext>
                  </a:extLst>
                </a:gridCol>
              </a:tblGrid>
              <a:tr h="447690">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業務全体に対する場合</a:t>
                      </a:r>
                      <a:endParaRPr kumimoji="1" lang="ja-JP" altLang="en-US" sz="2000" b="1" dirty="0">
                        <a:solidFill>
                          <a:schemeClr val="tx1"/>
                        </a:solidFill>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個々の業務に対する場合</a:t>
                      </a:r>
                      <a:endParaRPr kumimoji="1" lang="ja-JP" altLang="en-US" sz="1200" dirty="0">
                        <a:latin typeface="メイリオ" panose="020B0604030504040204" pitchFamily="50" charset="-128"/>
                        <a:ea typeface="メイリオ" panose="020B0604030504040204" pitchFamily="50" charset="-128"/>
                      </a:endParaRPr>
                    </a:p>
                  </a:txBody>
                  <a:tcPr marL="74295" marR="74295" marT="37148" marB="37148" anchor="ctr"/>
                </a:tc>
                <a:extLst>
                  <a:ext uri="{0D108BD9-81ED-4DB2-BD59-A6C34878D82A}">
                    <a16:rowId xmlns:a16="http://schemas.microsoft.com/office/drawing/2014/main" val="3050663752"/>
                  </a:ext>
                </a:extLst>
              </a:tr>
              <a:tr h="447690">
                <a:tc>
                  <a:txBody>
                    <a:bodyPr/>
                    <a:lstStyle/>
                    <a:p>
                      <a:pPr algn="ct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業務</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lang="ja-JP" altLang="en-US" sz="2000" b="0" dirty="0">
                          <a:latin typeface="メイリオ" panose="020B0604030504040204" pitchFamily="50" charset="-128"/>
                          <a:ea typeface="メイリオ" panose="020B0604030504040204" pitchFamily="50" charset="-128"/>
                        </a:rPr>
                        <a:t>　〇〇業務</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extLst>
                  <a:ext uri="{0D108BD9-81ED-4DB2-BD59-A6C34878D82A}">
                    <a16:rowId xmlns:a16="http://schemas.microsoft.com/office/drawing/2014/main" val="2043201361"/>
                  </a:ext>
                </a:extLst>
              </a:tr>
              <a:tr h="447690">
                <a:tc>
                  <a:txBody>
                    <a:bodyPr/>
                    <a:lstStyle/>
                    <a:p>
                      <a:pPr algn="ctr"/>
                      <a:r>
                        <a:rPr lang="ja-JP" altLang="en-US" sz="2000" b="0" dirty="0">
                          <a:latin typeface="メイリオ" panose="020B0604030504040204" pitchFamily="50" charset="-128"/>
                          <a:ea typeface="メイリオ" panose="020B0604030504040204" pitchFamily="50" charset="-128"/>
                        </a:rPr>
                        <a:t>　業務委託料</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lang="ja-JP" altLang="en-US" sz="2000" b="0" dirty="0">
                          <a:latin typeface="メイリオ" panose="020B0604030504040204" pitchFamily="50" charset="-128"/>
                          <a:ea typeface="メイリオ" panose="020B0604030504040204" pitchFamily="50" charset="-128"/>
                        </a:rPr>
                        <a:t>　〇〇業務の委託料</a:t>
                      </a:r>
                    </a:p>
                  </a:txBody>
                  <a:tcPr marL="74295" marR="74295" marT="37148" marB="37148" anchor="ctr"/>
                </a:tc>
                <a:extLst>
                  <a:ext uri="{0D108BD9-81ED-4DB2-BD59-A6C34878D82A}">
                    <a16:rowId xmlns:a16="http://schemas.microsoft.com/office/drawing/2014/main" val="2718988583"/>
                  </a:ext>
                </a:extLst>
              </a:tr>
              <a:tr h="447690">
                <a:tc>
                  <a:txBody>
                    <a:bodyPr/>
                    <a:lstStyle/>
                    <a:p>
                      <a:pPr algn="ctr"/>
                      <a:r>
                        <a:rPr lang="ja-JP" altLang="en-US" sz="2000" b="0" dirty="0">
                          <a:latin typeface="メイリオ" panose="020B0604030504040204" pitchFamily="50" charset="-128"/>
                          <a:ea typeface="メイリオ" panose="020B0604030504040204" pitchFamily="50" charset="-128"/>
                        </a:rPr>
                        <a:t>　履行期間</a:t>
                      </a:r>
                      <a:endParaRPr kumimoji="1" lang="ja-JP" altLang="en-US" sz="1200" b="0" dirty="0">
                        <a:latin typeface="メイリオ" panose="020B0604030504040204" pitchFamily="50" charset="-128"/>
                        <a:ea typeface="メイリオ" panose="020B0604030504040204" pitchFamily="50" charset="-128"/>
                      </a:endParaRPr>
                    </a:p>
                  </a:txBody>
                  <a:tcPr marL="74295" marR="74295" marT="37148" marB="37148" anchor="ctr"/>
                </a:tc>
                <a:tc>
                  <a:txBody>
                    <a:bodyPr/>
                    <a:lstStyle/>
                    <a:p>
                      <a:pPr algn="ctr"/>
                      <a:r>
                        <a:rPr lang="ja-JP" altLang="en-US" sz="2000" b="0" dirty="0">
                          <a:latin typeface="メイリオ" panose="020B0604030504040204" pitchFamily="50" charset="-128"/>
                          <a:ea typeface="メイリオ" panose="020B0604030504040204" pitchFamily="50" charset="-128"/>
                        </a:rPr>
                        <a:t>　〇〇業務の実施期間</a:t>
                      </a:r>
                    </a:p>
                  </a:txBody>
                  <a:tcPr marL="74295" marR="74295" marT="37148" marB="37148" anchor="ctr"/>
                </a:tc>
                <a:extLst>
                  <a:ext uri="{0D108BD9-81ED-4DB2-BD59-A6C34878D82A}">
                    <a16:rowId xmlns:a16="http://schemas.microsoft.com/office/drawing/2014/main" val="2118656219"/>
                  </a:ext>
                </a:extLst>
              </a:tr>
            </a:tbl>
          </a:graphicData>
        </a:graphic>
      </p:graphicFrame>
      <p:pic>
        <p:nvPicPr>
          <p:cNvPr id="2" name="録音したサウンド">
            <a:hlinkClick r:id="" action="ppaction://media"/>
            <a:extLst>
              <a:ext uri="{FF2B5EF4-FFF2-40B4-BE49-F238E27FC236}">
                <a16:creationId xmlns:a16="http://schemas.microsoft.com/office/drawing/2014/main" id="{0F205EA8-F1AD-49DD-90F7-D3476D4BF0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23475" y="2927349"/>
            <a:ext cx="487363" cy="487363"/>
          </a:xfrm>
          <a:prstGeom prst="rect">
            <a:avLst/>
          </a:prstGeom>
        </p:spPr>
      </p:pic>
      <p:sp>
        <p:nvSpPr>
          <p:cNvPr id="3" name="スライド番号プレースホルダー 3">
            <a:extLst>
              <a:ext uri="{FF2B5EF4-FFF2-40B4-BE49-F238E27FC236}">
                <a16:creationId xmlns:a16="http://schemas.microsoft.com/office/drawing/2014/main" id="{95FB8BA7-24F4-43AB-BF78-4BF368DAF266}"/>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14</a:t>
            </a:fld>
            <a:endParaRPr lang="en-US" altLang="ja-JP" sz="1400" dirty="0">
              <a:solidFill>
                <a:srgbClr val="000000"/>
              </a:solidFill>
            </a:endParaRPr>
          </a:p>
        </p:txBody>
      </p:sp>
    </p:spTree>
    <p:extLst>
      <p:ext uri="{BB962C8B-B14F-4D97-AF65-F5344CB8AC3E}">
        <p14:creationId xmlns:p14="http://schemas.microsoft.com/office/powerpoint/2010/main" val="2537521022"/>
      </p:ext>
    </p:extLst>
  </p:cSld>
  <p:clrMapOvr>
    <a:masterClrMapping/>
  </p:clrMapOvr>
  <mc:AlternateContent xmlns:mc="http://schemas.openxmlformats.org/markup-compatibility/2006" xmlns:p14="http://schemas.microsoft.com/office/powerpoint/2010/main">
    <mc:Choice Requires="p14">
      <p:transition spd="slow" p14:dur="2000" advTm="36140"/>
    </mc:Choice>
    <mc:Fallback xmlns="">
      <p:transition spd="slow" advTm="3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222343842"/>
              </p:ext>
            </p:extLst>
          </p:nvPr>
        </p:nvGraphicFramePr>
        <p:xfrm>
          <a:off x="226194" y="924480"/>
          <a:ext cx="9448837" cy="5658198"/>
        </p:xfrm>
        <a:graphic>
          <a:graphicData uri="http://schemas.openxmlformats.org/drawingml/2006/table">
            <a:tbl>
              <a:tblPr>
                <a:tableStyleId>{5C22544A-7EE6-4342-B048-85BDC9FD1C3A}</a:tableStyleId>
              </a:tblPr>
              <a:tblGrid>
                <a:gridCol w="3915500">
                  <a:extLst>
                    <a:ext uri="{9D8B030D-6E8A-4147-A177-3AD203B41FA5}">
                      <a16:colId xmlns:a16="http://schemas.microsoft.com/office/drawing/2014/main" val="3810834428"/>
                    </a:ext>
                  </a:extLst>
                </a:gridCol>
                <a:gridCol w="1219200">
                  <a:extLst>
                    <a:ext uri="{9D8B030D-6E8A-4147-A177-3AD203B41FA5}">
                      <a16:colId xmlns:a16="http://schemas.microsoft.com/office/drawing/2014/main" val="2894266757"/>
                    </a:ext>
                  </a:extLst>
                </a:gridCol>
                <a:gridCol w="3227294">
                  <a:extLst>
                    <a:ext uri="{9D8B030D-6E8A-4147-A177-3AD203B41FA5}">
                      <a16:colId xmlns:a16="http://schemas.microsoft.com/office/drawing/2014/main" val="601522696"/>
                    </a:ext>
                  </a:extLst>
                </a:gridCol>
                <a:gridCol w="1086843">
                  <a:extLst>
                    <a:ext uri="{9D8B030D-6E8A-4147-A177-3AD203B41FA5}">
                      <a16:colId xmlns:a16="http://schemas.microsoft.com/office/drawing/2014/main" val="4125814177"/>
                    </a:ext>
                  </a:extLst>
                </a:gridCol>
              </a:tblGrid>
              <a:tr h="208823">
                <a:tc gridSpan="2">
                  <a:txBody>
                    <a:bodyPr/>
                    <a:lstStyle/>
                    <a:p>
                      <a:pPr algn="ctr" fontAlgn="ctr"/>
                      <a:r>
                        <a:rPr lang="ja-JP" altLang="en-US" sz="1400" b="1" u="none" strike="noStrike" dirty="0">
                          <a:solidFill>
                            <a:srgbClr val="C00000"/>
                          </a:solidFill>
                          <a:effectLst/>
                          <a:latin typeface="メイリオ" panose="020B0604030504040204" pitchFamily="50" charset="-128"/>
                          <a:ea typeface="メイリオ" panose="020B0604030504040204" pitchFamily="50" charset="-128"/>
                        </a:rPr>
                        <a:t>コア（必須）条項</a:t>
                      </a:r>
                      <a:endParaRPr lang="ja-JP" altLang="en-US" sz="1400" b="1" i="0" u="none" strike="noStrike" dirty="0">
                        <a:solidFill>
                          <a:srgbClr val="C00000"/>
                        </a:solidFill>
                        <a:effectLst/>
                        <a:latin typeface="メイリオ" panose="020B0604030504040204" pitchFamily="50" charset="-128"/>
                        <a:ea typeface="メイリオ" panose="020B0604030504040204" pitchFamily="50" charset="-128"/>
                      </a:endParaRPr>
                    </a:p>
                  </a:txBody>
                  <a:tcPr marL="7071" marR="7071" marT="7071" marB="0" anchor="ctr"/>
                </a:tc>
                <a:tc hMerge="1">
                  <a:txBody>
                    <a:bodyPr/>
                    <a:lstStyle/>
                    <a:p>
                      <a:endParaRPr kumimoji="1" lang="ja-JP" altLang="en-US"/>
                    </a:p>
                  </a:txBody>
                  <a:tcPr/>
                </a:tc>
                <a:tc gridSpan="2">
                  <a:txBody>
                    <a:bodyPr/>
                    <a:lstStyle/>
                    <a:p>
                      <a:pPr algn="ctr" fontAlgn="ctr"/>
                      <a:r>
                        <a:rPr lang="ja-JP" altLang="en-US" sz="1400" b="1" u="none" strike="noStrike" dirty="0">
                          <a:solidFill>
                            <a:schemeClr val="accent5">
                              <a:lumMod val="75000"/>
                            </a:schemeClr>
                          </a:solidFill>
                          <a:effectLst/>
                          <a:latin typeface="メイリオ" panose="020B0604030504040204" pitchFamily="50" charset="-128"/>
                          <a:ea typeface="メイリオ" panose="020B0604030504040204" pitchFamily="50" charset="-128"/>
                        </a:rPr>
                        <a:t>オプション（選択）条項</a:t>
                      </a:r>
                      <a:endParaRPr lang="ja-JP" altLang="en-US" sz="1400" b="1" i="0" u="none" strike="noStrike" dirty="0">
                        <a:solidFill>
                          <a:schemeClr val="accent5">
                            <a:lumMod val="75000"/>
                          </a:schemeClr>
                        </a:solidFill>
                        <a:effectLst/>
                        <a:latin typeface="メイリオ" panose="020B0604030504040204" pitchFamily="50" charset="-128"/>
                        <a:ea typeface="メイリオ" panose="020B0604030504040204" pitchFamily="50" charset="-128"/>
                      </a:endParaRPr>
                    </a:p>
                  </a:txBody>
                  <a:tcPr marL="7071" marR="7071" marT="7071" marB="0" anchor="ctr"/>
                </a:tc>
                <a:tc hMerge="1">
                  <a:txBody>
                    <a:bodyPr/>
                    <a:lstStyle/>
                    <a:p>
                      <a:endParaRPr kumimoji="1" lang="ja-JP" altLang="en-US"/>
                    </a:p>
                  </a:txBody>
                  <a:tcPr/>
                </a:tc>
                <a:extLst>
                  <a:ext uri="{0D108BD9-81ED-4DB2-BD59-A6C34878D82A}">
                    <a16:rowId xmlns:a16="http://schemas.microsoft.com/office/drawing/2014/main" val="1953211106"/>
                  </a:ext>
                </a:extLst>
              </a:tr>
              <a:tr h="217737">
                <a:tc>
                  <a:txBody>
                    <a:bodyPr/>
                    <a:lstStyle/>
                    <a:p>
                      <a:pPr algn="just"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（総則）</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just"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（成果物）</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009736756"/>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（準備期間）</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280580736"/>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（業務毎の実施期間）</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981660587"/>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（関連工事の調整）</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noFill/>
                  </a:tcP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noFill/>
                  </a:tcPr>
                </a:tc>
                <a:extLst>
                  <a:ext uri="{0D108BD9-81ED-4DB2-BD59-A6C34878D82A}">
                    <a16:rowId xmlns:a16="http://schemas.microsoft.com/office/drawing/2014/main" val="2398611508"/>
                  </a:ext>
                </a:extLst>
              </a:tr>
              <a:tr h="217737">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noFill/>
                  </a:tcP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noFill/>
                  </a:tcPr>
                </a:tc>
                <a:extLst>
                  <a:ext uri="{0D108BD9-81ED-4DB2-BD59-A6C34878D82A}">
                    <a16:rowId xmlns:a16="http://schemas.microsoft.com/office/drawing/2014/main" val="3184098003"/>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（工程表）</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（業務実施計画書）</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293990599"/>
                  </a:ext>
                </a:extLst>
              </a:tr>
              <a:tr h="238078">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（受注者による改善提案）</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776173958"/>
                  </a:ext>
                </a:extLst>
              </a:tr>
              <a:tr h="217737">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（契約の保証）</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r>
                        <a:rPr 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A）</a:t>
                      </a:r>
                      <a:endParaRPr 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（契約保証金等の還付請求）</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4</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987695023"/>
                  </a:ext>
                </a:extLst>
              </a:tr>
              <a:tr h="217737">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r>
                        <a:rPr 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B）</a:t>
                      </a:r>
                      <a:endParaRPr 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（契約保証金等の免除）</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4</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3</a:t>
                      </a:r>
                      <a:endParaRPr lang="en-US" altLang="ja-JP"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631274824"/>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（権利義務の譲渡等）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（著作権の譲渡等）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80289998"/>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（業務の一括委任又は一括下請負の禁止）</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6</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97720842"/>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（再受託者下又は下請負人の通知）</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7</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383821538"/>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7</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a:t>
                      </a:r>
                      <a:r>
                        <a:rPr 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A）</a:t>
                      </a:r>
                      <a:endParaRPr 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212046388"/>
                  </a:ext>
                </a:extLst>
              </a:tr>
              <a:tr h="217737">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7</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a:t>
                      </a:r>
                      <a:r>
                        <a:rPr 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B）</a:t>
                      </a:r>
                      <a:endParaRPr 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572477533"/>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（特許権等の使用）</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8</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190675035"/>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（監督員）</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9</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（発注者が委託した者による権限の代行）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9</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576771874"/>
                  </a:ext>
                </a:extLst>
              </a:tr>
              <a:tr h="202960">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（現場代理人及び主任技術者等）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10</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（業務毎の業務実施責任者）</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10</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706943326"/>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（履行報告）</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11</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380249831"/>
                  </a:ext>
                </a:extLst>
              </a:tr>
              <a:tr h="217737">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（業務関係者に関する措置請求）</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077382748"/>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（業務用材料の品質及び検査等）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13</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996513455"/>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（監督員の立会い及び業務記録の整備等）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14</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212395233"/>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（支給材料及び貸与品）</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15</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823771379"/>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（発注者の施設の使用）</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15</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630023648"/>
                  </a:ext>
                </a:extLst>
              </a:tr>
              <a:tr h="206515">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（作業用地の確保等）</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16</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802730791"/>
                  </a:ext>
                </a:extLst>
              </a:tr>
              <a:tr h="217737">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（設計図書不適合の場合の改造義務及び破壊検査等）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17</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26804266"/>
                  </a:ext>
                </a:extLst>
              </a:tr>
            </a:tbl>
          </a:graphicData>
        </a:graphic>
      </p:graphicFrame>
      <p:cxnSp>
        <p:nvCxnSpPr>
          <p:cNvPr id="5" name="直線コネクタ 4">
            <a:extLst>
              <a:ext uri="{FF2B5EF4-FFF2-40B4-BE49-F238E27FC236}">
                <a16:creationId xmlns:a16="http://schemas.microsoft.com/office/drawing/2014/main" id="{67B306A8-4BC2-42C5-834B-C7DC246E240F}"/>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6" name="Rectangle 24">
            <a:extLst>
              <a:ext uri="{FF2B5EF4-FFF2-40B4-BE49-F238E27FC236}">
                <a16:creationId xmlns:a16="http://schemas.microsoft.com/office/drawing/2014/main" id="{CDB9B22C-6A94-47A5-A7F1-A02079A06C1B}"/>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契約標準の構成⓵</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8" name="Picture 3" descr="\\Jsce-file01\doboku\事務局共有\学会ロゴ\JSCE LOGO Orig.jpg">
            <a:extLst>
              <a:ext uri="{FF2B5EF4-FFF2-40B4-BE49-F238E27FC236}">
                <a16:creationId xmlns:a16="http://schemas.microsoft.com/office/drawing/2014/main" id="{7890112B-FBE2-495E-B95E-C0B7AA1B5593}"/>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pic>
        <p:nvPicPr>
          <p:cNvPr id="2" name="録音したサウンド">
            <a:hlinkClick r:id="" action="ppaction://media"/>
            <a:extLst>
              <a:ext uri="{FF2B5EF4-FFF2-40B4-BE49-F238E27FC236}">
                <a16:creationId xmlns:a16="http://schemas.microsoft.com/office/drawing/2014/main" id="{61E9BD36-B41C-4317-8E7F-AE2E3ABB4E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09225" y="3500437"/>
            <a:ext cx="487363" cy="487363"/>
          </a:xfrm>
          <a:prstGeom prst="rect">
            <a:avLst/>
          </a:prstGeom>
        </p:spPr>
      </p:pic>
      <p:sp>
        <p:nvSpPr>
          <p:cNvPr id="4" name="スライド番号プレースホルダー 3">
            <a:extLst>
              <a:ext uri="{FF2B5EF4-FFF2-40B4-BE49-F238E27FC236}">
                <a16:creationId xmlns:a16="http://schemas.microsoft.com/office/drawing/2014/main" id="{A53EE7D2-AA34-C2DB-0609-33076C0DD59D}"/>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15</a:t>
            </a:fld>
            <a:endParaRPr lang="en-US" altLang="ja-JP" sz="1400" dirty="0">
              <a:solidFill>
                <a:srgbClr val="000000"/>
              </a:solidFill>
            </a:endParaRPr>
          </a:p>
        </p:txBody>
      </p:sp>
    </p:spTree>
    <p:extLst>
      <p:ext uri="{BB962C8B-B14F-4D97-AF65-F5344CB8AC3E}">
        <p14:creationId xmlns:p14="http://schemas.microsoft.com/office/powerpoint/2010/main" val="2919833376"/>
      </p:ext>
    </p:extLst>
  </p:cSld>
  <p:clrMapOvr>
    <a:masterClrMapping/>
  </p:clrMapOvr>
  <mc:AlternateContent xmlns:mc="http://schemas.openxmlformats.org/markup-compatibility/2006" xmlns:p14="http://schemas.microsoft.com/office/powerpoint/2010/main">
    <mc:Choice Requires="p14">
      <p:transition spd="slow" p14:dur="2000" advTm="59360"/>
    </mc:Choice>
    <mc:Fallback xmlns="">
      <p:transition spd="slow" advTm="59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687603822"/>
              </p:ext>
            </p:extLst>
          </p:nvPr>
        </p:nvGraphicFramePr>
        <p:xfrm>
          <a:off x="194226" y="866763"/>
          <a:ext cx="9512773" cy="5931579"/>
        </p:xfrm>
        <a:graphic>
          <a:graphicData uri="http://schemas.openxmlformats.org/drawingml/2006/table">
            <a:tbl>
              <a:tblPr>
                <a:tableStyleId>{5C22544A-7EE6-4342-B048-85BDC9FD1C3A}</a:tableStyleId>
              </a:tblPr>
              <a:tblGrid>
                <a:gridCol w="3918144">
                  <a:extLst>
                    <a:ext uri="{9D8B030D-6E8A-4147-A177-3AD203B41FA5}">
                      <a16:colId xmlns:a16="http://schemas.microsoft.com/office/drawing/2014/main" val="2402071832"/>
                    </a:ext>
                  </a:extLst>
                </a:gridCol>
                <a:gridCol w="1046834">
                  <a:extLst>
                    <a:ext uri="{9D8B030D-6E8A-4147-A177-3AD203B41FA5}">
                      <a16:colId xmlns:a16="http://schemas.microsoft.com/office/drawing/2014/main" val="3219386342"/>
                    </a:ext>
                  </a:extLst>
                </a:gridCol>
                <a:gridCol w="3409682">
                  <a:extLst>
                    <a:ext uri="{9D8B030D-6E8A-4147-A177-3AD203B41FA5}">
                      <a16:colId xmlns:a16="http://schemas.microsoft.com/office/drawing/2014/main" val="1415047276"/>
                    </a:ext>
                  </a:extLst>
                </a:gridCol>
                <a:gridCol w="1138113">
                  <a:extLst>
                    <a:ext uri="{9D8B030D-6E8A-4147-A177-3AD203B41FA5}">
                      <a16:colId xmlns:a16="http://schemas.microsoft.com/office/drawing/2014/main" val="126660621"/>
                    </a:ext>
                  </a:extLst>
                </a:gridCol>
              </a:tblGrid>
              <a:tr h="309890">
                <a:tc gridSpan="2">
                  <a:txBody>
                    <a:bodyPr/>
                    <a:lstStyle/>
                    <a:p>
                      <a:pPr algn="ctr" fontAlgn="ctr"/>
                      <a:r>
                        <a:rPr lang="ja-JP" altLang="en-US" sz="1400" b="1" u="none" strike="noStrike" dirty="0">
                          <a:solidFill>
                            <a:srgbClr val="C00000"/>
                          </a:solidFill>
                          <a:effectLst/>
                          <a:latin typeface="メイリオ" panose="020B0604030504040204" pitchFamily="50" charset="-128"/>
                          <a:ea typeface="メイリオ" panose="020B0604030504040204" pitchFamily="50" charset="-128"/>
                        </a:rPr>
                        <a:t>コア（必須）条項</a:t>
                      </a:r>
                      <a:endParaRPr lang="ja-JP" altLang="en-US" sz="1400" b="1" i="0" u="none" strike="noStrike" dirty="0">
                        <a:solidFill>
                          <a:srgbClr val="C00000"/>
                        </a:solidFill>
                        <a:effectLst/>
                        <a:latin typeface="メイリオ" panose="020B0604030504040204" pitchFamily="50" charset="-128"/>
                        <a:ea typeface="メイリオ" panose="020B0604030504040204" pitchFamily="50" charset="-128"/>
                      </a:endParaRPr>
                    </a:p>
                  </a:txBody>
                  <a:tcPr marL="7071" marR="7071" marT="7071" marB="0" anchor="ctr"/>
                </a:tc>
                <a:tc hMerge="1">
                  <a:txBody>
                    <a:bodyPr/>
                    <a:lstStyle/>
                    <a:p>
                      <a:endParaRPr kumimoji="1" lang="ja-JP" altLang="en-US"/>
                    </a:p>
                  </a:txBody>
                  <a:tcPr/>
                </a:tc>
                <a:tc gridSpan="2">
                  <a:txBody>
                    <a:bodyPr/>
                    <a:lstStyle/>
                    <a:p>
                      <a:pPr algn="ctr" fontAlgn="ctr"/>
                      <a:r>
                        <a:rPr lang="ja-JP" altLang="en-US" sz="1400" b="1" u="none" strike="noStrike" dirty="0">
                          <a:solidFill>
                            <a:schemeClr val="accent5">
                              <a:lumMod val="75000"/>
                            </a:schemeClr>
                          </a:solidFill>
                          <a:effectLst/>
                          <a:latin typeface="メイリオ" panose="020B0604030504040204" pitchFamily="50" charset="-128"/>
                          <a:ea typeface="メイリオ" panose="020B0604030504040204" pitchFamily="50" charset="-128"/>
                        </a:rPr>
                        <a:t>オプション（選択）条項</a:t>
                      </a:r>
                      <a:endParaRPr lang="ja-JP" altLang="en-US" sz="1400" b="1" i="0" u="none" strike="noStrike" dirty="0">
                        <a:solidFill>
                          <a:schemeClr val="accent5">
                            <a:lumMod val="75000"/>
                          </a:schemeClr>
                        </a:solidFill>
                        <a:effectLst/>
                        <a:latin typeface="メイリオ" panose="020B0604030504040204" pitchFamily="50" charset="-128"/>
                        <a:ea typeface="メイリオ" panose="020B0604030504040204" pitchFamily="50" charset="-128"/>
                      </a:endParaRPr>
                    </a:p>
                  </a:txBody>
                  <a:tcPr marL="7071" marR="7071" marT="7071" marB="0" anchor="ctr"/>
                </a:tc>
                <a:tc hMerge="1">
                  <a:txBody>
                    <a:bodyPr/>
                    <a:lstStyle/>
                    <a:p>
                      <a:endParaRPr kumimoji="1" lang="ja-JP" altLang="en-US"/>
                    </a:p>
                  </a:txBody>
                  <a:tcPr/>
                </a:tc>
                <a:extLst>
                  <a:ext uri="{0D108BD9-81ED-4DB2-BD59-A6C34878D82A}">
                    <a16:rowId xmlns:a16="http://schemas.microsoft.com/office/drawing/2014/main" val="4027933602"/>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（条件変更等）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18</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436211727"/>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（設計図書の変更）</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19</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（受注者による設計図書の変更）</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19</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条の２</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749757764"/>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（業務の中止）</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20</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755778323"/>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（著しく短い履行期間の禁止）</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21</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299975424"/>
                  </a:ext>
                </a:extLst>
              </a:tr>
              <a:tr h="18229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（受注者の請求による履行期間の延長）</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22</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340676181"/>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（発注者の請求による履行期間の短縮等）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23</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666527379"/>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（履行期間の変更方法）</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24</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144210526"/>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（業務委託料の変更方法等）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25</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933735973"/>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（賃金又は物価の変動に基づく業務委託料の変更）</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26</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043977723"/>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（臨機の措置）</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27</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957083129"/>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（一般的損害）</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28</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389658258"/>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（第三者に及ぼした損害）</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29</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92763219"/>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（不可抗力による損害）</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30</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（不可抗力に起因する業務）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30</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条の２</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355494488"/>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（業務委託料の変更に代える設計図書の変更）</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31</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4188021761"/>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（検査）</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32</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（成果物の引渡し）</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709183782"/>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（業務の引継）</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824385082"/>
                  </a:ext>
                </a:extLst>
              </a:tr>
              <a:tr h="208913">
                <a:tc>
                  <a:txBody>
                    <a:bodyPr/>
                    <a:lstStyle/>
                    <a:p>
                      <a:pPr algn="l" fontAlgn="ct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（性能規定の業務の履行期間中の確認）</a:t>
                      </a:r>
                    </a:p>
                  </a:txBody>
                  <a:tcPr marL="7071" marR="7071" marT="7071"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558771911"/>
                  </a:ext>
                </a:extLst>
              </a:tr>
              <a:tr h="208913">
                <a:tc>
                  <a:txBody>
                    <a:bodyPr/>
                    <a:lstStyle/>
                    <a:p>
                      <a:pPr algn="l" fontAlgn="ct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（性能規定の業務の業務完了後の確認）</a:t>
                      </a:r>
                    </a:p>
                  </a:txBody>
                  <a:tcPr marL="7071" marR="7071" marT="7071"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71088597"/>
                  </a:ext>
                </a:extLst>
              </a:tr>
              <a:tr h="208913">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（業務委託料の完了払）</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578400989"/>
                  </a:ext>
                </a:extLst>
              </a:tr>
              <a:tr h="208913">
                <a:tc>
                  <a:txBody>
                    <a:bodyPr/>
                    <a:lstStyle/>
                    <a:p>
                      <a:pPr algn="l" fontAlgn="ctr"/>
                      <a:r>
                        <a:rPr lang="ja-JP" altLang="en-US" sz="1100" b="1" u="none" strike="noStrike" dirty="0">
                          <a:solidFill>
                            <a:schemeClr val="tx1">
                              <a:lumMod val="85000"/>
                              <a:lumOff val="15000"/>
                            </a:schemeClr>
                          </a:solidFill>
                          <a:effectLst/>
                        </a:rPr>
                        <a:t>　</a:t>
                      </a:r>
                      <a:endParaRPr lang="ja-JP" altLang="en-US" sz="1100" b="1" i="0" u="none" strike="noStrike" dirty="0">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100" b="1" u="none" strike="noStrike">
                          <a:solidFill>
                            <a:schemeClr val="tx1">
                              <a:lumMod val="85000"/>
                              <a:lumOff val="15000"/>
                            </a:schemeClr>
                          </a:solidFill>
                          <a:effectLst/>
                        </a:rPr>
                        <a:t>　</a:t>
                      </a:r>
                      <a:endParaRPr lang="ja-JP" altLang="en-US" sz="1100" b="1" i="0" u="none" strike="noStrike">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（部分使用）</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34</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323856509"/>
                  </a:ext>
                </a:extLst>
              </a:tr>
              <a:tr h="208913">
                <a:tc>
                  <a:txBody>
                    <a:bodyPr/>
                    <a:lstStyle/>
                    <a:p>
                      <a:pPr algn="l" fontAlgn="ctr"/>
                      <a:r>
                        <a:rPr lang="ja-JP" altLang="en-US" sz="1100" b="1" u="none" strike="noStrike" dirty="0">
                          <a:solidFill>
                            <a:schemeClr val="tx1">
                              <a:lumMod val="85000"/>
                              <a:lumOff val="15000"/>
                            </a:schemeClr>
                          </a:solidFill>
                          <a:effectLst/>
                        </a:rPr>
                        <a:t>　</a:t>
                      </a:r>
                      <a:endParaRPr lang="ja-JP" altLang="en-US" sz="1100" b="1" i="0" u="none" strike="noStrike" dirty="0">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100" b="1" u="none" strike="noStrike" dirty="0">
                          <a:solidFill>
                            <a:schemeClr val="tx1">
                              <a:lumMod val="85000"/>
                              <a:lumOff val="15000"/>
                            </a:schemeClr>
                          </a:solidFill>
                          <a:effectLst/>
                        </a:rPr>
                        <a:t>　</a:t>
                      </a:r>
                      <a:endParaRPr lang="ja-JP" altLang="en-US" sz="1100" b="1" i="0" u="none" strike="noStrike" dirty="0">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（前金払）</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35</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113937957"/>
                  </a:ext>
                </a:extLst>
              </a:tr>
              <a:tr h="208913">
                <a:tc>
                  <a:txBody>
                    <a:bodyPr/>
                    <a:lstStyle/>
                    <a:p>
                      <a:pPr algn="l" fontAlgn="ctr"/>
                      <a:r>
                        <a:rPr lang="ja-JP" altLang="en-US" sz="1100" b="1" u="none" strike="noStrike" dirty="0">
                          <a:solidFill>
                            <a:schemeClr val="tx1">
                              <a:lumMod val="85000"/>
                              <a:lumOff val="15000"/>
                            </a:schemeClr>
                          </a:solidFill>
                          <a:effectLst/>
                        </a:rPr>
                        <a:t>　</a:t>
                      </a:r>
                      <a:endParaRPr lang="ja-JP" altLang="en-US" sz="1100" b="1" i="0" u="none" strike="noStrike" dirty="0">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100" b="1" u="none" strike="noStrike">
                          <a:solidFill>
                            <a:schemeClr val="tx1">
                              <a:lumMod val="85000"/>
                              <a:lumOff val="15000"/>
                            </a:schemeClr>
                          </a:solidFill>
                          <a:effectLst/>
                        </a:rPr>
                        <a:t>　</a:t>
                      </a:r>
                      <a:endParaRPr lang="ja-JP" altLang="en-US" sz="1100" b="1" i="0" u="none" strike="noStrike">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（保証契約の変更）</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36</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439398221"/>
                  </a:ext>
                </a:extLst>
              </a:tr>
              <a:tr h="208913">
                <a:tc>
                  <a:txBody>
                    <a:bodyPr/>
                    <a:lstStyle/>
                    <a:p>
                      <a:pPr algn="l" fontAlgn="ctr"/>
                      <a:r>
                        <a:rPr lang="ja-JP" altLang="en-US" sz="1100" b="1" u="none" strike="noStrike" dirty="0">
                          <a:solidFill>
                            <a:schemeClr val="tx1">
                              <a:lumMod val="85000"/>
                              <a:lumOff val="15000"/>
                            </a:schemeClr>
                          </a:solidFill>
                          <a:effectLst/>
                        </a:rPr>
                        <a:t>　</a:t>
                      </a:r>
                      <a:endParaRPr lang="ja-JP" altLang="en-US" sz="1100" b="1" i="0" u="none" strike="noStrike" dirty="0">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100" b="1" u="none" strike="noStrike" dirty="0">
                          <a:solidFill>
                            <a:schemeClr val="tx1">
                              <a:lumMod val="85000"/>
                              <a:lumOff val="15000"/>
                            </a:schemeClr>
                          </a:solidFill>
                          <a:effectLst/>
                        </a:rPr>
                        <a:t>　</a:t>
                      </a:r>
                      <a:endParaRPr lang="ja-JP" altLang="en-US" sz="1100" b="1" i="0" u="none" strike="noStrike" dirty="0">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（前払金の使用等）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37</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662212050"/>
                  </a:ext>
                </a:extLst>
              </a:tr>
              <a:tr h="208913">
                <a:tc>
                  <a:txBody>
                    <a:bodyPr/>
                    <a:lstStyle/>
                    <a:p>
                      <a:pPr algn="l" fontAlgn="ctr"/>
                      <a:r>
                        <a:rPr lang="ja-JP" altLang="en-US" sz="1100" b="1" u="none" strike="noStrike">
                          <a:solidFill>
                            <a:schemeClr val="tx1">
                              <a:lumMod val="85000"/>
                              <a:lumOff val="15000"/>
                            </a:schemeClr>
                          </a:solidFill>
                          <a:effectLst/>
                        </a:rPr>
                        <a:t>　</a:t>
                      </a:r>
                      <a:endParaRPr lang="ja-JP" altLang="en-US" sz="1100" b="1" i="0" u="none" strike="noStrike">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100" b="1" u="none" strike="noStrike">
                          <a:solidFill>
                            <a:schemeClr val="tx1">
                              <a:lumMod val="85000"/>
                              <a:lumOff val="15000"/>
                            </a:schemeClr>
                          </a:solidFill>
                          <a:effectLst/>
                        </a:rPr>
                        <a:t>　</a:t>
                      </a:r>
                      <a:endParaRPr lang="ja-JP" altLang="en-US" sz="1100" b="1" i="0" u="none" strike="noStrike">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（部分払）</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38</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920066094"/>
                  </a:ext>
                </a:extLst>
              </a:tr>
              <a:tr h="208913">
                <a:tc>
                  <a:txBody>
                    <a:bodyPr/>
                    <a:lstStyle/>
                    <a:p>
                      <a:pPr algn="l" fontAlgn="ctr"/>
                      <a:r>
                        <a:rPr lang="ja-JP" altLang="en-US" sz="1100" b="1" u="none" strike="noStrike">
                          <a:solidFill>
                            <a:schemeClr val="tx1">
                              <a:lumMod val="85000"/>
                              <a:lumOff val="15000"/>
                            </a:schemeClr>
                          </a:solidFill>
                          <a:effectLst/>
                        </a:rPr>
                        <a:t>　</a:t>
                      </a:r>
                      <a:endParaRPr lang="ja-JP" altLang="en-US" sz="1100" b="1" i="0" u="none" strike="noStrike">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100" b="1" u="none" strike="noStrike" dirty="0">
                          <a:solidFill>
                            <a:schemeClr val="tx1">
                              <a:lumMod val="85000"/>
                              <a:lumOff val="15000"/>
                            </a:schemeClr>
                          </a:solidFill>
                          <a:effectLst/>
                        </a:rPr>
                        <a:t>　</a:t>
                      </a:r>
                      <a:endParaRPr lang="ja-JP" altLang="en-US" sz="1100" b="1" i="0" u="none" strike="noStrike" dirty="0">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（引渡しを受ける成果物がある場合の部分払額）</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38</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4051751556"/>
                  </a:ext>
                </a:extLst>
              </a:tr>
              <a:tr h="208913">
                <a:tc>
                  <a:txBody>
                    <a:bodyPr/>
                    <a:lstStyle/>
                    <a:p>
                      <a:pPr algn="l" fontAlgn="ctr"/>
                      <a:r>
                        <a:rPr lang="ja-JP" altLang="en-US" sz="1100" b="1" u="none" strike="noStrike">
                          <a:solidFill>
                            <a:schemeClr val="tx1">
                              <a:lumMod val="85000"/>
                              <a:lumOff val="15000"/>
                            </a:schemeClr>
                          </a:solidFill>
                          <a:effectLst/>
                        </a:rPr>
                        <a:t>　</a:t>
                      </a:r>
                      <a:endParaRPr lang="ja-JP" altLang="en-US" sz="1100" b="1" i="0" u="none" strike="noStrike">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100" b="1" u="none" strike="noStrike">
                          <a:solidFill>
                            <a:schemeClr val="tx1">
                              <a:lumMod val="85000"/>
                              <a:lumOff val="15000"/>
                            </a:schemeClr>
                          </a:solidFill>
                          <a:effectLst/>
                        </a:rPr>
                        <a:t>　</a:t>
                      </a:r>
                      <a:endParaRPr lang="ja-JP" altLang="en-US" sz="1100" b="1" i="0" u="none" strike="noStrike">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（前払金がある場合の部分払額）</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38</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63230846"/>
                  </a:ext>
                </a:extLst>
              </a:tr>
              <a:tr h="208913">
                <a:tc>
                  <a:txBody>
                    <a:bodyPr/>
                    <a:lstStyle/>
                    <a:p>
                      <a:pPr algn="l" fontAlgn="ctr"/>
                      <a:r>
                        <a:rPr lang="ja-JP" altLang="en-US" sz="1100" b="1" u="none" strike="noStrike" dirty="0">
                          <a:solidFill>
                            <a:schemeClr val="tx1">
                              <a:lumMod val="85000"/>
                              <a:lumOff val="15000"/>
                            </a:schemeClr>
                          </a:solidFill>
                          <a:effectLst/>
                        </a:rPr>
                        <a:t>　</a:t>
                      </a:r>
                      <a:endParaRPr lang="ja-JP" altLang="en-US" sz="1100" b="1" i="0" u="none" strike="noStrike" dirty="0">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100" b="1" u="none" strike="noStrike">
                          <a:solidFill>
                            <a:schemeClr val="tx1">
                              <a:lumMod val="85000"/>
                              <a:lumOff val="15000"/>
                            </a:schemeClr>
                          </a:solidFill>
                          <a:effectLst/>
                        </a:rPr>
                        <a:t>　</a:t>
                      </a:r>
                      <a:endParaRPr lang="ja-JP" altLang="en-US" sz="1100" b="1" i="0" u="none" strike="noStrike">
                        <a:solidFill>
                          <a:schemeClr val="tx1">
                            <a:lumMod val="85000"/>
                            <a:lumOff val="15000"/>
                          </a:schemeClr>
                        </a:solidFill>
                        <a:effectLst/>
                        <a:latin typeface="游ゴシック" panose="020B0400000000000000" pitchFamily="50" charset="-128"/>
                        <a:ea typeface="游ゴシック" panose="020B0400000000000000"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（部分引渡し）</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39</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035967078"/>
                  </a:ext>
                </a:extLst>
              </a:tr>
            </a:tbl>
          </a:graphicData>
        </a:graphic>
      </p:graphicFrame>
      <p:cxnSp>
        <p:nvCxnSpPr>
          <p:cNvPr id="8" name="直線コネクタ 7">
            <a:extLst>
              <a:ext uri="{FF2B5EF4-FFF2-40B4-BE49-F238E27FC236}">
                <a16:creationId xmlns:a16="http://schemas.microsoft.com/office/drawing/2014/main" id="{76403743-BB29-4C3E-9C2D-1426BC69D436}"/>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0" name="Rectangle 24">
            <a:extLst>
              <a:ext uri="{FF2B5EF4-FFF2-40B4-BE49-F238E27FC236}">
                <a16:creationId xmlns:a16="http://schemas.microsoft.com/office/drawing/2014/main" id="{D74141B1-B0EE-4474-BD50-E71FC61BC9ED}"/>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契約標準の構成⓶</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11" name="Picture 3" descr="\\Jsce-file01\doboku\事務局共有\学会ロゴ\JSCE LOGO Orig.jpg">
            <a:extLst>
              <a:ext uri="{FF2B5EF4-FFF2-40B4-BE49-F238E27FC236}">
                <a16:creationId xmlns:a16="http://schemas.microsoft.com/office/drawing/2014/main" id="{29C0C639-A169-4E9B-B192-71EC43719280}"/>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sp>
        <p:nvSpPr>
          <p:cNvPr id="5" name="フローチャート: 代替処理 4">
            <a:extLst>
              <a:ext uri="{FF2B5EF4-FFF2-40B4-BE49-F238E27FC236}">
                <a16:creationId xmlns:a16="http://schemas.microsoft.com/office/drawing/2014/main" id="{E17E4E5A-BC99-4119-900E-05AE072255BD}"/>
              </a:ext>
            </a:extLst>
          </p:cNvPr>
          <p:cNvSpPr/>
          <p:nvPr/>
        </p:nvSpPr>
        <p:spPr>
          <a:xfrm>
            <a:off x="194226" y="4883085"/>
            <a:ext cx="4688859" cy="292230"/>
          </a:xfrm>
          <a:prstGeom prst="flowChartAlternateProces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代替処理 11">
            <a:extLst>
              <a:ext uri="{FF2B5EF4-FFF2-40B4-BE49-F238E27FC236}">
                <a16:creationId xmlns:a16="http://schemas.microsoft.com/office/drawing/2014/main" id="{83AFAC6D-2BA0-4916-BB26-32C5227506BB}"/>
              </a:ext>
            </a:extLst>
          </p:cNvPr>
          <p:cNvSpPr/>
          <p:nvPr/>
        </p:nvSpPr>
        <p:spPr>
          <a:xfrm>
            <a:off x="5197250" y="5046482"/>
            <a:ext cx="4509749" cy="1542853"/>
          </a:xfrm>
          <a:prstGeom prst="flowChartAlternateProcess">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ローチャート: 代替処理 12">
            <a:extLst>
              <a:ext uri="{FF2B5EF4-FFF2-40B4-BE49-F238E27FC236}">
                <a16:creationId xmlns:a16="http://schemas.microsoft.com/office/drawing/2014/main" id="{D9151D2A-5246-44C6-A1BE-3DB7BCECF076}"/>
              </a:ext>
            </a:extLst>
          </p:cNvPr>
          <p:cNvSpPr/>
          <p:nvPr/>
        </p:nvSpPr>
        <p:spPr>
          <a:xfrm>
            <a:off x="194226" y="1800520"/>
            <a:ext cx="4688859" cy="2092750"/>
          </a:xfrm>
          <a:prstGeom prst="flowChartAlternateProces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録音したサウンド">
            <a:hlinkClick r:id="" action="ppaction://media"/>
            <a:extLst>
              <a:ext uri="{FF2B5EF4-FFF2-40B4-BE49-F238E27FC236}">
                <a16:creationId xmlns:a16="http://schemas.microsoft.com/office/drawing/2014/main" id="{7C622E0F-5A6E-4750-B25E-B40874A3B9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6337" y="2941637"/>
            <a:ext cx="487363" cy="487363"/>
          </a:xfrm>
          <a:prstGeom prst="rect">
            <a:avLst/>
          </a:prstGeom>
        </p:spPr>
      </p:pic>
      <p:sp>
        <p:nvSpPr>
          <p:cNvPr id="4" name="スライド番号プレースホルダー 3">
            <a:extLst>
              <a:ext uri="{FF2B5EF4-FFF2-40B4-BE49-F238E27FC236}">
                <a16:creationId xmlns:a16="http://schemas.microsoft.com/office/drawing/2014/main" id="{8DBEE812-CD54-69C7-8D68-6879E0F9E6AA}"/>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16</a:t>
            </a:fld>
            <a:endParaRPr lang="en-US" altLang="ja-JP" sz="1400" dirty="0">
              <a:solidFill>
                <a:srgbClr val="000000"/>
              </a:solidFill>
            </a:endParaRPr>
          </a:p>
        </p:txBody>
      </p:sp>
    </p:spTree>
    <p:extLst>
      <p:ext uri="{BB962C8B-B14F-4D97-AF65-F5344CB8AC3E}">
        <p14:creationId xmlns:p14="http://schemas.microsoft.com/office/powerpoint/2010/main" val="2036447117"/>
      </p:ext>
    </p:extLst>
  </p:cSld>
  <p:clrMapOvr>
    <a:masterClrMapping/>
  </p:clrMapOvr>
  <mc:AlternateContent xmlns:mc="http://schemas.openxmlformats.org/markup-compatibility/2006" xmlns:p14="http://schemas.microsoft.com/office/powerpoint/2010/main">
    <mc:Choice Requires="p14">
      <p:transition spd="slow" p14:dur="2000" advTm="32076"/>
    </mc:Choice>
    <mc:Fallback xmlns="">
      <p:transition spd="slow" advTm="3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76" fill="hold"/>
                                        <p:tgtEl>
                                          <p:spTgt spid="3"/>
                                        </p:tgtEl>
                                      </p:cBhvr>
                                    </p:cmd>
                                  </p:childTnLst>
                                </p:cTn>
                              </p:par>
                              <p:par>
                                <p:cTn id="7" presetID="22" presetClass="entr" presetSubtype="1" fill="hold" grpId="0" nodeType="withEffect">
                                  <p:stCondLst>
                                    <p:cond delay="200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500"/>
                                        <p:tgtEl>
                                          <p:spTgt spid="13"/>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2600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5"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151900500"/>
              </p:ext>
            </p:extLst>
          </p:nvPr>
        </p:nvGraphicFramePr>
        <p:xfrm>
          <a:off x="190952" y="876647"/>
          <a:ext cx="9519321" cy="5895956"/>
        </p:xfrm>
        <a:graphic>
          <a:graphicData uri="http://schemas.openxmlformats.org/drawingml/2006/table">
            <a:tbl>
              <a:tblPr>
                <a:tableStyleId>{5C22544A-7EE6-4342-B048-85BDC9FD1C3A}</a:tableStyleId>
              </a:tblPr>
              <a:tblGrid>
                <a:gridCol w="4094467">
                  <a:extLst>
                    <a:ext uri="{9D8B030D-6E8A-4147-A177-3AD203B41FA5}">
                      <a16:colId xmlns:a16="http://schemas.microsoft.com/office/drawing/2014/main" val="2698811671"/>
                    </a:ext>
                  </a:extLst>
                </a:gridCol>
                <a:gridCol w="1028700">
                  <a:extLst>
                    <a:ext uri="{9D8B030D-6E8A-4147-A177-3AD203B41FA5}">
                      <a16:colId xmlns:a16="http://schemas.microsoft.com/office/drawing/2014/main" val="3388171519"/>
                    </a:ext>
                  </a:extLst>
                </a:gridCol>
                <a:gridCol w="3068516">
                  <a:extLst>
                    <a:ext uri="{9D8B030D-6E8A-4147-A177-3AD203B41FA5}">
                      <a16:colId xmlns:a16="http://schemas.microsoft.com/office/drawing/2014/main" val="1207574340"/>
                    </a:ext>
                  </a:extLst>
                </a:gridCol>
                <a:gridCol w="1327638">
                  <a:extLst>
                    <a:ext uri="{9D8B030D-6E8A-4147-A177-3AD203B41FA5}">
                      <a16:colId xmlns:a16="http://schemas.microsoft.com/office/drawing/2014/main" val="1520955267"/>
                    </a:ext>
                  </a:extLst>
                </a:gridCol>
              </a:tblGrid>
              <a:tr h="266273">
                <a:tc gridSpan="2">
                  <a:txBody>
                    <a:bodyPr/>
                    <a:lstStyle/>
                    <a:p>
                      <a:pPr algn="ctr" fontAlgn="ctr"/>
                      <a:r>
                        <a:rPr lang="ja-JP" altLang="en-US" sz="1400" b="1" u="none" strike="noStrike" dirty="0">
                          <a:solidFill>
                            <a:srgbClr val="C00000"/>
                          </a:solidFill>
                          <a:effectLst/>
                          <a:latin typeface="メイリオ" panose="020B0604030504040204" pitchFamily="50" charset="-128"/>
                          <a:ea typeface="メイリオ" panose="020B0604030504040204" pitchFamily="50" charset="-128"/>
                        </a:rPr>
                        <a:t>コア（必須）条項</a:t>
                      </a:r>
                      <a:endParaRPr lang="ja-JP" altLang="en-US" sz="1400" b="1" i="0" u="none" strike="noStrike" dirty="0">
                        <a:solidFill>
                          <a:srgbClr val="C00000"/>
                        </a:solidFill>
                        <a:effectLst/>
                        <a:latin typeface="メイリオ" panose="020B0604030504040204" pitchFamily="50" charset="-128"/>
                        <a:ea typeface="メイリオ" panose="020B0604030504040204" pitchFamily="50" charset="-128"/>
                      </a:endParaRPr>
                    </a:p>
                  </a:txBody>
                  <a:tcPr marL="7071" marR="7071" marT="7071" marB="0" anchor="ctr"/>
                </a:tc>
                <a:tc hMerge="1">
                  <a:txBody>
                    <a:bodyPr/>
                    <a:lstStyle/>
                    <a:p>
                      <a:endParaRPr kumimoji="1" lang="ja-JP" altLang="en-US"/>
                    </a:p>
                  </a:txBody>
                  <a:tcPr/>
                </a:tc>
                <a:tc gridSpan="2">
                  <a:txBody>
                    <a:bodyPr/>
                    <a:lstStyle/>
                    <a:p>
                      <a:pPr algn="ctr" fontAlgn="ctr"/>
                      <a:r>
                        <a:rPr lang="ja-JP" altLang="en-US" sz="1400" b="1" u="none" strike="noStrike" dirty="0">
                          <a:solidFill>
                            <a:schemeClr val="accent5">
                              <a:lumMod val="75000"/>
                            </a:schemeClr>
                          </a:solidFill>
                          <a:effectLst/>
                          <a:latin typeface="メイリオ" panose="020B0604030504040204" pitchFamily="50" charset="-128"/>
                          <a:ea typeface="メイリオ" panose="020B0604030504040204" pitchFamily="50" charset="-128"/>
                        </a:rPr>
                        <a:t>オプション（選択）条項</a:t>
                      </a:r>
                      <a:endParaRPr lang="ja-JP" altLang="en-US" sz="1400" b="1" i="0" u="none" strike="noStrike" dirty="0">
                        <a:solidFill>
                          <a:schemeClr val="accent5">
                            <a:lumMod val="75000"/>
                          </a:schemeClr>
                        </a:solidFill>
                        <a:effectLst/>
                        <a:latin typeface="メイリオ" panose="020B0604030504040204" pitchFamily="50" charset="-128"/>
                        <a:ea typeface="メイリオ" panose="020B0604030504040204" pitchFamily="50" charset="-128"/>
                      </a:endParaRPr>
                    </a:p>
                  </a:txBody>
                  <a:tcPr marL="7071" marR="7071" marT="7071" marB="0" anchor="ctr"/>
                </a:tc>
                <a:tc hMerge="1">
                  <a:txBody>
                    <a:bodyPr/>
                    <a:lstStyle/>
                    <a:p>
                      <a:endParaRPr kumimoji="1" lang="ja-JP" altLang="en-US"/>
                    </a:p>
                  </a:txBody>
                  <a:tcPr/>
                </a:tc>
                <a:extLst>
                  <a:ext uri="{0D108BD9-81ED-4DB2-BD59-A6C34878D82A}">
                    <a16:rowId xmlns:a16="http://schemas.microsoft.com/office/drawing/2014/main" val="1584142118"/>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（債務負担行為に係る契約の特則）</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40</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692333750"/>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（債務負担行為に係る契約の前金払の特則）</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41</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1734663263"/>
                  </a:ext>
                </a:extLst>
              </a:tr>
              <a:tr h="208912">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（債務負担行為に係る契約の部分払の特則）</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256047180"/>
                  </a:ext>
                </a:extLst>
              </a:tr>
              <a:tr h="180426">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（第三者による代理受領）</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3770069227"/>
                  </a:ext>
                </a:extLst>
              </a:tr>
              <a:tr h="21693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（前払金等の不払に対する業務中止）</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44</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450826251"/>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（債務不履行責任）</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45</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（契約不適合責任）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45</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Ａ）</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57304894"/>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endParaRPr 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45</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Ｂ）</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7071" marR="7071" marT="7071" marB="0" anchor="ctr"/>
                </a:tc>
                <a:extLst>
                  <a:ext uri="{0D108BD9-81ED-4DB2-BD59-A6C34878D82A}">
                    <a16:rowId xmlns:a16="http://schemas.microsoft.com/office/drawing/2014/main" val="2244733002"/>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（発注者の任意解除権）</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46</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318217612"/>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（発注者の催告による解除権）</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47</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435720059"/>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（発注者の催告によらない解除権）</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48</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4178170302"/>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（発注者の責めに帰すべき事由による場合の解除の制限）</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49</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1476490207"/>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（公共工事履行保証証券による保証の請求）</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50</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1092234923"/>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（受注者の催告による解除権）</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51</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3151328531"/>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（受注者の催告によらない解除権）</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52</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2843755483"/>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（受注者の責めに帰すべき事由による場合の解除の制限）</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53</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582089690"/>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（解除に伴う措置）</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54</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（解除に伴う措置）</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54</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2</a:t>
                      </a:r>
                      <a:endParaRPr lang="en-US" altLang="ja-JP"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2016305307"/>
                  </a:ext>
                </a:extLst>
              </a:tr>
              <a:tr h="208912">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54</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3</a:t>
                      </a:r>
                      <a:endParaRPr lang="en-US" altLang="ja-JP"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3325896714"/>
                  </a:ext>
                </a:extLst>
              </a:tr>
              <a:tr h="208912">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54</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条の</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4</a:t>
                      </a:r>
                      <a:endParaRPr lang="en-US" altLang="ja-JP"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3969271900"/>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（発注者の損害賠償請求等）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55</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3147172017"/>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（受注者の損害賠償請求等）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56</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558032566"/>
                  </a:ext>
                </a:extLst>
              </a:tr>
              <a:tr h="208912">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（契約不適合責任期間等）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57</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3417212338"/>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（火災保険等）</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58</a:t>
                      </a: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118574736"/>
                  </a:ext>
                </a:extLst>
              </a:tr>
              <a:tr h="208912">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（あっせん又は調停）</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59</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r>
                        <a:rPr 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A）</a:t>
                      </a:r>
                      <a:endParaRPr 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776838260"/>
                  </a:ext>
                </a:extLst>
              </a:tr>
              <a:tr h="208912">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59</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B）</a:t>
                      </a:r>
                      <a:endParaRPr lang="en-US" altLang="ja-JP"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2867011629"/>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（仲裁）</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60</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1960776675"/>
                  </a:ext>
                </a:extLst>
              </a:tr>
              <a:tr h="208912">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（電磁的方法）</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61</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2728231095"/>
                  </a:ext>
                </a:extLst>
              </a:tr>
              <a:tr h="208912">
                <a:tc>
                  <a:txBody>
                    <a:bodyPr/>
                    <a:lstStyle/>
                    <a:p>
                      <a:pPr algn="l" fontAlgn="ctr"/>
                      <a:r>
                        <a:rPr lang="ja-JP" altLang="en-US" sz="1200" b="1" u="none" strike="noStrike">
                          <a:solidFill>
                            <a:schemeClr val="tx1">
                              <a:lumMod val="85000"/>
                              <a:lumOff val="15000"/>
                            </a:schemeClr>
                          </a:solidFill>
                          <a:effectLst/>
                          <a:latin typeface="メイリオ" panose="020B0604030504040204" pitchFamily="50" charset="-128"/>
                          <a:ea typeface="メイリオ" panose="020B0604030504040204" pitchFamily="50" charset="-128"/>
                        </a:rPr>
                        <a:t>（補則）</a:t>
                      </a:r>
                      <a:endParaRPr lang="ja-JP" altLang="en-US" sz="1200" b="1" i="0" u="none" strike="noStrike">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第</a:t>
                      </a:r>
                      <a:r>
                        <a:rPr lang="en-US" altLang="ja-JP"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62</a:t>
                      </a:r>
                      <a:r>
                        <a:rPr lang="ja-JP" altLang="en-US" sz="1200" b="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条</a:t>
                      </a:r>
                      <a:endParaRPr lang="ja-JP" altLang="en-US" sz="1200" b="0"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tc>
                  <a:txBody>
                    <a:bodyPr/>
                    <a:lstStyle/>
                    <a:p>
                      <a:pPr algn="l" fontAlgn="ctr"/>
                      <a:r>
                        <a:rPr lang="ja-JP" altLang="en-US" sz="1200" b="1"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rPr>
                        <a:t>　</a:t>
                      </a:r>
                      <a:endParaRPr lang="ja-JP" altLang="en-US" sz="1200" b="1" i="0" u="none" strike="noStrike" dirty="0">
                        <a:solidFill>
                          <a:schemeClr val="tx1">
                            <a:lumMod val="85000"/>
                            <a:lumOff val="15000"/>
                          </a:schemeClr>
                        </a:solidFill>
                        <a:effectLst/>
                        <a:latin typeface="メイリオ" panose="020B0604030504040204" pitchFamily="50" charset="-128"/>
                        <a:ea typeface="メイリオ" panose="020B0604030504040204" pitchFamily="50" charset="-128"/>
                      </a:endParaRPr>
                    </a:p>
                  </a:txBody>
                  <a:tcPr marL="6734" marR="6734" marT="6734" marB="0" anchor="ctr"/>
                </a:tc>
                <a:extLst>
                  <a:ext uri="{0D108BD9-81ED-4DB2-BD59-A6C34878D82A}">
                    <a16:rowId xmlns:a16="http://schemas.microsoft.com/office/drawing/2014/main" val="4010760424"/>
                  </a:ext>
                </a:extLst>
              </a:tr>
            </a:tbl>
          </a:graphicData>
        </a:graphic>
      </p:graphicFrame>
      <p:cxnSp>
        <p:nvCxnSpPr>
          <p:cNvPr id="8" name="直線コネクタ 7">
            <a:extLst>
              <a:ext uri="{FF2B5EF4-FFF2-40B4-BE49-F238E27FC236}">
                <a16:creationId xmlns:a16="http://schemas.microsoft.com/office/drawing/2014/main" id="{92FD127F-64CD-49B9-A95E-C8FB1740AD52}"/>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0" name="Rectangle 24">
            <a:extLst>
              <a:ext uri="{FF2B5EF4-FFF2-40B4-BE49-F238E27FC236}">
                <a16:creationId xmlns:a16="http://schemas.microsoft.com/office/drawing/2014/main" id="{70137647-9C1B-46C7-8322-DF324B52DDF0}"/>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契約標準の構成⓷</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11" name="Picture 3" descr="\\Jsce-file01\doboku\事務局共有\学会ロゴ\JSCE LOGO Orig.jpg">
            <a:extLst>
              <a:ext uri="{FF2B5EF4-FFF2-40B4-BE49-F238E27FC236}">
                <a16:creationId xmlns:a16="http://schemas.microsoft.com/office/drawing/2014/main" id="{8EC655AB-5D56-41DE-9C96-C24FFAD7E6D4}"/>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sp>
        <p:nvSpPr>
          <p:cNvPr id="12" name="フローチャート: 代替処理 11">
            <a:extLst>
              <a:ext uri="{FF2B5EF4-FFF2-40B4-BE49-F238E27FC236}">
                <a16:creationId xmlns:a16="http://schemas.microsoft.com/office/drawing/2014/main" id="{FACCF18A-6DB0-49AD-9216-69CB201AD073}"/>
              </a:ext>
            </a:extLst>
          </p:cNvPr>
          <p:cNvSpPr/>
          <p:nvPr/>
        </p:nvSpPr>
        <p:spPr>
          <a:xfrm>
            <a:off x="190952" y="2573518"/>
            <a:ext cx="4688859" cy="1932494"/>
          </a:xfrm>
          <a:prstGeom prst="flowChartAlternateProcess">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録音したサウンド">
            <a:hlinkClick r:id="" action="ppaction://media"/>
            <a:extLst>
              <a:ext uri="{FF2B5EF4-FFF2-40B4-BE49-F238E27FC236}">
                <a16:creationId xmlns:a16="http://schemas.microsoft.com/office/drawing/2014/main" id="{9F9B6727-F6E9-4510-865B-FFB25C27A2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4912" y="2698750"/>
            <a:ext cx="487363" cy="487363"/>
          </a:xfrm>
          <a:prstGeom prst="rect">
            <a:avLst/>
          </a:prstGeom>
        </p:spPr>
      </p:pic>
      <p:sp>
        <p:nvSpPr>
          <p:cNvPr id="4" name="スライド番号プレースホルダー 3">
            <a:extLst>
              <a:ext uri="{FF2B5EF4-FFF2-40B4-BE49-F238E27FC236}">
                <a16:creationId xmlns:a16="http://schemas.microsoft.com/office/drawing/2014/main" id="{A698B266-B8A5-1CD4-912D-DAE1F683CC30}"/>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17</a:t>
            </a:fld>
            <a:endParaRPr lang="en-US" altLang="ja-JP" sz="1400" dirty="0">
              <a:solidFill>
                <a:srgbClr val="000000"/>
              </a:solidFill>
            </a:endParaRPr>
          </a:p>
        </p:txBody>
      </p:sp>
    </p:spTree>
    <p:extLst>
      <p:ext uri="{BB962C8B-B14F-4D97-AF65-F5344CB8AC3E}">
        <p14:creationId xmlns:p14="http://schemas.microsoft.com/office/powerpoint/2010/main" val="89180191"/>
      </p:ext>
    </p:extLst>
  </p:cSld>
  <p:clrMapOvr>
    <a:masterClrMapping/>
  </p:clrMapOvr>
  <mc:AlternateContent xmlns:mc="http://schemas.openxmlformats.org/markup-compatibility/2006" xmlns:p14="http://schemas.microsoft.com/office/powerpoint/2010/main">
    <mc:Choice Requires="p14">
      <p:transition spd="slow" p14:dur="2000" advTm="23160"/>
    </mc:Choice>
    <mc:Fallback xmlns="">
      <p:transition spd="slow" advTm="23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0" fill="hold"/>
                                        <p:tgtEl>
                                          <p:spTgt spid="3"/>
                                        </p:tgtEl>
                                      </p:cBhvr>
                                    </p:cmd>
                                  </p:childTnLst>
                                </p:cTn>
                              </p:par>
                              <p:par>
                                <p:cTn id="7" presetID="22" presetClass="entr" presetSubtype="1" fill="hold" grpId="0" nodeType="withEffect">
                                  <p:stCondLst>
                                    <p:cond delay="2500"/>
                                  </p:stCondLst>
                                  <p:childTnLst>
                                    <p:set>
                                      <p:cBhvr>
                                        <p:cTn id="8" dur="1" fill="hold">
                                          <p:stCondLst>
                                            <p:cond delay="0"/>
                                          </p:stCondLst>
                                        </p:cTn>
                                        <p:tgtEl>
                                          <p:spTgt spid="12"/>
                                        </p:tgtEl>
                                        <p:attrNameLst>
                                          <p:attrName>style.visibility</p:attrName>
                                        </p:attrNameLst>
                                      </p:cBhvr>
                                      <p:to>
                                        <p:strVal val="visible"/>
                                      </p:to>
                                    </p:set>
                                    <p:animEffect transition="in" filter="wipe(up)">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16111" y="1093367"/>
            <a:ext cx="8873777" cy="2646878"/>
          </a:xfrm>
          <a:prstGeom prst="rect">
            <a:avLst/>
          </a:prstGeom>
          <a:ln w="19050">
            <a:solidFill>
              <a:schemeClr val="accent5">
                <a:lumMod val="75000"/>
              </a:schemeClr>
            </a:solidFill>
          </a:ln>
        </p:spPr>
        <p:txBody>
          <a:bodyPr wrap="square">
            <a:spAutoFit/>
          </a:bodyPr>
          <a:lstStyle/>
          <a:p>
            <a:pPr algn="just"/>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1</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　発注者は、次に掲げる業務について受注者に委託し、受注者はこれを受託する。</a:t>
            </a:r>
          </a:p>
          <a:p>
            <a:pPr indent="433388" algn="just"/>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(1)</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〇〇業務、</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業務、・・・・</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indent="433388" algn="just"/>
            <a:endParaRPr lang="ja-JP" altLang="ja-JP" sz="11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）［総価契約］【〇〇業務の】委託料は作業数量によらず</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総額</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〇〇円とする。</a:t>
            </a:r>
          </a:p>
          <a:p>
            <a:pPr indent="54173" algn="just"/>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B</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）［単価契約］【〇〇業務の】委託料（単価）は、数量単位当たり〇〇円とする。</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marL="1970088" indent="-1916113"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C</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）［実費精算］【〇〇業務の】委託料は実費で清算することとし、受注者は、作業に掛った費用を証明するため、設計図書に定める書類を発注者に提出する。</a:t>
            </a:r>
          </a:p>
          <a:p>
            <a:pPr marL="2063750" indent="85725" algn="just"/>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この契約における業務委託料は、</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総価契約の各業務の委託料の合計＋単価契約の各業務の（単価</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予定数量）の合計</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とする。</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indent="108347" algn="just"/>
            <a:endParaRPr lang="en-US" altLang="ja-JP" sz="11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indent="108347" algn="just"/>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4</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この契約の対象施設の所有権及び管理権は発注者に帰属する。</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5" name="直線コネクタ 4">
            <a:extLst>
              <a:ext uri="{FF2B5EF4-FFF2-40B4-BE49-F238E27FC236}">
                <a16:creationId xmlns:a16="http://schemas.microsoft.com/office/drawing/2014/main" id="{0487E7F3-07A3-45E9-A1F1-1C77E3F4EF84}"/>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6" name="Rectangle 24">
            <a:extLst>
              <a:ext uri="{FF2B5EF4-FFF2-40B4-BE49-F238E27FC236}">
                <a16:creationId xmlns:a16="http://schemas.microsoft.com/office/drawing/2014/main" id="{9FFB1FEC-C295-4BC4-BF9B-96E6492A2E92}"/>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契約標準の特徴的な条項⓵</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8" name="Picture 3" descr="\\Jsce-file01\doboku\事務局共有\学会ロゴ\JSCE LOGO Orig.jpg">
            <a:extLst>
              <a:ext uri="{FF2B5EF4-FFF2-40B4-BE49-F238E27FC236}">
                <a16:creationId xmlns:a16="http://schemas.microsoft.com/office/drawing/2014/main" id="{7A38E089-660B-48BA-8982-FAFF1084F480}"/>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sp>
        <p:nvSpPr>
          <p:cNvPr id="10" name="正方形/長方形 9">
            <a:extLst>
              <a:ext uri="{FF2B5EF4-FFF2-40B4-BE49-F238E27FC236}">
                <a16:creationId xmlns:a16="http://schemas.microsoft.com/office/drawing/2014/main" id="{146225E7-19C7-4D3F-AF42-6E814B0B68DE}"/>
              </a:ext>
            </a:extLst>
          </p:cNvPr>
          <p:cNvSpPr/>
          <p:nvPr/>
        </p:nvSpPr>
        <p:spPr>
          <a:xfrm>
            <a:off x="330806" y="774360"/>
            <a:ext cx="1507422"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（総則）</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B74E8977-0336-4488-A777-97BDF936ADDB}"/>
              </a:ext>
            </a:extLst>
          </p:cNvPr>
          <p:cNvGrpSpPr/>
          <p:nvPr/>
        </p:nvGrpSpPr>
        <p:grpSpPr>
          <a:xfrm>
            <a:off x="330806" y="3884100"/>
            <a:ext cx="9059082" cy="2789154"/>
            <a:chOff x="330806" y="3884100"/>
            <a:chExt cx="9059082" cy="2789154"/>
          </a:xfrm>
        </p:grpSpPr>
        <p:sp>
          <p:nvSpPr>
            <p:cNvPr id="11" name="正方形/長方形 10">
              <a:extLst>
                <a:ext uri="{FF2B5EF4-FFF2-40B4-BE49-F238E27FC236}">
                  <a16:creationId xmlns:a16="http://schemas.microsoft.com/office/drawing/2014/main" id="{5A6578C3-0695-4F69-9C55-54022DB5CA02}"/>
                </a:ext>
              </a:extLst>
            </p:cNvPr>
            <p:cNvSpPr/>
            <p:nvPr/>
          </p:nvSpPr>
          <p:spPr>
            <a:xfrm>
              <a:off x="330806" y="3884100"/>
              <a:ext cx="1460287"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（成果物）</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490E595C-E39B-49DE-84D6-C0543AF1750A}"/>
                </a:ext>
              </a:extLst>
            </p:cNvPr>
            <p:cNvSpPr/>
            <p:nvPr/>
          </p:nvSpPr>
          <p:spPr>
            <a:xfrm>
              <a:off x="516111" y="4195653"/>
              <a:ext cx="8873777" cy="2477601"/>
            </a:xfrm>
            <a:prstGeom prst="rect">
              <a:avLst/>
            </a:prstGeom>
            <a:ln w="19050">
              <a:solidFill>
                <a:schemeClr val="accent5">
                  <a:lumMod val="75000"/>
                </a:schemeClr>
              </a:solidFill>
            </a:ln>
          </p:spPr>
          <p:txBody>
            <a:bodyPr wrap="square">
              <a:spAutoFit/>
            </a:bodyPr>
            <a:lstStyle/>
            <a:p>
              <a:pPr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受注者が発注者に引渡す業務の成果物は契約情報に定める。</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endParaRPr lang="en-US" altLang="ja-JP" sz="11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成果物に関連する条項</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indent="108347"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（著作権の譲渡等）第</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5</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indent="108347"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（成果物の引渡し）第</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32</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zh-CN"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indent="108347"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r>
                <a:rPr lang="zh-CN"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（部分使用）第</a:t>
              </a:r>
              <a:r>
                <a:rPr lang="en-US" altLang="zh-CN"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34</a:t>
              </a:r>
              <a:r>
                <a:rPr lang="zh-CN"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　</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indent="108347"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（引渡しを受ける成果物がある場合の部分払額）第</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38</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p>
            <a:p>
              <a:pPr indent="108347"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（部分引渡し）第</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39</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　</a:t>
              </a:r>
              <a:endPar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a:p>
              <a:pPr indent="108347"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（解除に伴う措置）第</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54</a:t>
              </a:r>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p>
            <a:p>
              <a:pPr indent="108347" algn="just"/>
              <a:r>
                <a:rPr lang="ja-JP"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r>
                <a:rPr lang="zh-TW"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（契約不適合責任期間等）第</a:t>
              </a:r>
              <a:r>
                <a:rPr lang="en-US" altLang="zh-TW"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57</a:t>
              </a:r>
              <a:r>
                <a:rPr lang="zh-TW" altLang="en-US"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　</a:t>
              </a:r>
              <a:endParaRPr lang="ja-JP" altLang="ja-JP" sz="16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pic>
        <p:nvPicPr>
          <p:cNvPr id="3" name="録音したサウンド">
            <a:hlinkClick r:id="" action="ppaction://media"/>
            <a:extLst>
              <a:ext uri="{FF2B5EF4-FFF2-40B4-BE49-F238E27FC236}">
                <a16:creationId xmlns:a16="http://schemas.microsoft.com/office/drawing/2014/main" id="{A1621197-4F0E-48FF-80C8-DEA0F6E5A0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9212" y="2941637"/>
            <a:ext cx="487363" cy="487363"/>
          </a:xfrm>
          <a:prstGeom prst="rect">
            <a:avLst/>
          </a:prstGeom>
        </p:spPr>
      </p:pic>
      <p:sp>
        <p:nvSpPr>
          <p:cNvPr id="7" name="スライド番号プレースホルダー 3">
            <a:extLst>
              <a:ext uri="{FF2B5EF4-FFF2-40B4-BE49-F238E27FC236}">
                <a16:creationId xmlns:a16="http://schemas.microsoft.com/office/drawing/2014/main" id="{66B30A96-045C-6EB9-48A9-3DCD68916037}"/>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18</a:t>
            </a:fld>
            <a:endParaRPr lang="en-US" altLang="ja-JP" sz="1400" dirty="0">
              <a:solidFill>
                <a:srgbClr val="000000"/>
              </a:solidFill>
            </a:endParaRPr>
          </a:p>
        </p:txBody>
      </p:sp>
    </p:spTree>
    <p:extLst>
      <p:ext uri="{BB962C8B-B14F-4D97-AF65-F5344CB8AC3E}">
        <p14:creationId xmlns:p14="http://schemas.microsoft.com/office/powerpoint/2010/main" val="2650262755"/>
      </p:ext>
    </p:extLst>
  </p:cSld>
  <p:clrMapOvr>
    <a:masterClrMapping/>
  </p:clrMapOvr>
  <mc:AlternateContent xmlns:mc="http://schemas.openxmlformats.org/markup-compatibility/2006" xmlns:p14="http://schemas.microsoft.com/office/powerpoint/2010/main">
    <mc:Choice Requires="p14">
      <p:transition spd="slow" p14:dur="2000" advTm="68090"/>
    </mc:Choice>
    <mc:Fallback xmlns="">
      <p:transition spd="slow" advTm="68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90" fill="hold"/>
                                        <p:tgtEl>
                                          <p:spTgt spid="3"/>
                                        </p:tgtEl>
                                      </p:cBhvr>
                                    </p:cmd>
                                  </p:childTnLst>
                                </p:cTn>
                              </p:par>
                              <p:par>
                                <p:cTn id="7" presetID="22" presetClass="entr" presetSubtype="8" fill="hold" nodeType="withEffect">
                                  <p:stCondLst>
                                    <p:cond delay="50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sce-file01\doboku\事務局共有\学会ロゴ\JSCE LOGO Orig.jpg">
            <a:extLst>
              <a:ext uri="{FF2B5EF4-FFF2-40B4-BE49-F238E27FC236}">
                <a16:creationId xmlns:a16="http://schemas.microsoft.com/office/drawing/2014/main" id="{F9039816-128A-4C30-A392-CB14B12ADD8C}"/>
              </a:ext>
            </a:extLst>
          </p:cNvPr>
          <p:cNvPicPr>
            <a:picLocks noChangeAspect="1" noChangeArrowheads="1"/>
          </p:cNvPicPr>
          <p:nvPr/>
        </p:nvPicPr>
        <p:blipFill>
          <a:blip r:embed="rId5" cstate="print"/>
          <a:srcRect/>
          <a:stretch>
            <a:fillRect/>
          </a:stretch>
        </p:blipFill>
        <p:spPr bwMode="auto">
          <a:xfrm>
            <a:off x="9082019" y="17985"/>
            <a:ext cx="818749" cy="533966"/>
          </a:xfrm>
          <a:prstGeom prst="rect">
            <a:avLst/>
          </a:prstGeom>
          <a:noFill/>
          <a:ln w="9525">
            <a:noFill/>
            <a:miter lim="800000"/>
            <a:headEnd/>
            <a:tailEnd/>
          </a:ln>
        </p:spPr>
      </p:pic>
      <p:cxnSp>
        <p:nvCxnSpPr>
          <p:cNvPr id="3" name="直線コネクタ 2">
            <a:extLst>
              <a:ext uri="{FF2B5EF4-FFF2-40B4-BE49-F238E27FC236}">
                <a16:creationId xmlns:a16="http://schemas.microsoft.com/office/drawing/2014/main" id="{88F850CC-ABC0-4242-B407-423DA8295879}"/>
              </a:ext>
            </a:extLst>
          </p:cNvPr>
          <p:cNvCxnSpPr/>
          <p:nvPr/>
        </p:nvCxnSpPr>
        <p:spPr>
          <a:xfrm>
            <a:off x="-5232" y="551228"/>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7" name="Rectangle 24">
            <a:extLst>
              <a:ext uri="{FF2B5EF4-FFF2-40B4-BE49-F238E27FC236}">
                <a16:creationId xmlns:a16="http://schemas.microsoft.com/office/drawing/2014/main" id="{26B69FD8-2BAD-4DE2-BEE5-7594B53F4AA5}"/>
              </a:ext>
            </a:extLst>
          </p:cNvPr>
          <p:cNvSpPr>
            <a:spLocks noChangeArrowheads="1"/>
          </p:cNvSpPr>
          <p:nvPr/>
        </p:nvSpPr>
        <p:spPr>
          <a:xfrm>
            <a:off x="0" y="61722"/>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rPr>
              <a:t>建設業就業者の現状</a:t>
            </a:r>
          </a:p>
        </p:txBody>
      </p:sp>
      <p:graphicFrame>
        <p:nvGraphicFramePr>
          <p:cNvPr id="26" name="グラフ 25">
            <a:extLst>
              <a:ext uri="{FF2B5EF4-FFF2-40B4-BE49-F238E27FC236}">
                <a16:creationId xmlns:a16="http://schemas.microsoft.com/office/drawing/2014/main" id="{FF8B1B21-1B18-4734-8B53-58CA12B9B188}"/>
              </a:ext>
            </a:extLst>
          </p:cNvPr>
          <p:cNvGraphicFramePr>
            <a:graphicFrameLocks/>
          </p:cNvGraphicFramePr>
          <p:nvPr>
            <p:extLst>
              <p:ext uri="{D42A27DB-BD31-4B8C-83A1-F6EECF244321}">
                <p14:modId xmlns:p14="http://schemas.microsoft.com/office/powerpoint/2010/main" val="2186435792"/>
              </p:ext>
            </p:extLst>
          </p:nvPr>
        </p:nvGraphicFramePr>
        <p:xfrm>
          <a:off x="5422200" y="2553769"/>
          <a:ext cx="4251600" cy="3477600"/>
        </p:xfrm>
        <a:graphic>
          <a:graphicData uri="http://schemas.openxmlformats.org/drawingml/2006/chart">
            <c:chart xmlns:c="http://schemas.openxmlformats.org/drawingml/2006/chart" xmlns:r="http://schemas.openxmlformats.org/officeDocument/2006/relationships" r:id="rId6"/>
          </a:graphicData>
        </a:graphic>
      </p:graphicFrame>
      <p:sp>
        <p:nvSpPr>
          <p:cNvPr id="27" name="AutoShape 2">
            <a:extLst>
              <a:ext uri="{FF2B5EF4-FFF2-40B4-BE49-F238E27FC236}">
                <a16:creationId xmlns:a16="http://schemas.microsoft.com/office/drawing/2014/main" id="{0B6282D2-46CE-4852-857A-E3AC80031174}"/>
              </a:ext>
            </a:extLst>
          </p:cNvPr>
          <p:cNvSpPr>
            <a:spLocks noChangeArrowheads="1"/>
          </p:cNvSpPr>
          <p:nvPr/>
        </p:nvSpPr>
        <p:spPr>
          <a:xfrm>
            <a:off x="5427639" y="1021677"/>
            <a:ext cx="4251601" cy="814028"/>
          </a:xfrm>
          <a:prstGeom prst="roundRect">
            <a:avLst>
              <a:gd name="adj" fmla="val 16667"/>
            </a:avLst>
          </a:prstGeom>
          <a:solidFill>
            <a:schemeClr val="accent5">
              <a:lumMod val="20000"/>
              <a:lumOff val="80000"/>
            </a:schemeClr>
          </a:solidFill>
          <a:ln w="9525" cap="flat" cmpd="sng" algn="ctr">
            <a:solidFill>
              <a:sysClr val="windowText" lastClr="000000"/>
            </a:solidFill>
            <a:prstDash val="solid"/>
            <a:headEnd/>
            <a:tailEnd/>
          </a:ln>
          <a:effectLst>
            <a:outerShdw blurRad="40000" dist="20000" dir="5400000" rotWithShape="0">
              <a:srgbClr val="000000">
                <a:alpha val="38000"/>
              </a:srgbClr>
            </a:outerShdw>
          </a:effectLst>
        </p:spPr>
        <p:txBody>
          <a:bodyPr wrap="square" lIns="91376" tIns="90000" rIns="91376" bIns="90000" anchor="ctr">
            <a:spAutoFit/>
          </a:bodyPr>
          <a:lstStyle/>
          <a:p>
            <a:pPr marL="179283" marR="0" lvl="0" indent="-179283" defTabSz="914145" eaLnBrk="1" fontAlgn="base" latinLnBrk="0" hangingPunct="1">
              <a:lnSpc>
                <a:spcPct val="100000"/>
              </a:lnSpc>
              <a:spcBef>
                <a:spcPts val="600"/>
              </a:spcBef>
              <a:spcAft>
                <a:spcPct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建設業就業者は、</a:t>
            </a:r>
            <a:r>
              <a:rPr kumimoji="0" lang="en-US" altLang="ja-JP"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55</a:t>
            </a:r>
            <a:r>
              <a:rPr kumimoji="0"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歳以上が</a:t>
            </a:r>
            <a:r>
              <a:rPr kumimoji="0" lang="en-US" altLang="ja-JP"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36.7</a:t>
            </a:r>
            <a:r>
              <a:rPr kumimoji="0"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29</a:t>
            </a:r>
            <a:r>
              <a:rPr kumimoji="0"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歳以下が</a:t>
            </a:r>
            <a:r>
              <a:rPr kumimoji="0" lang="en-US" altLang="ja-JP"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11.7%</a:t>
            </a:r>
            <a:r>
              <a:rPr kumimoji="0"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と高齢</a:t>
            </a:r>
            <a:r>
              <a:rPr kumimoji="0" lang="en-US" altLang="ja-JP"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12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化が進行し、次世代への技術承継が大きな課題。</a:t>
            </a:r>
            <a:endParaRPr kumimoji="0" lang="en-US" altLang="ja-JP" sz="14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8" name="テキスト 2">
            <a:extLst>
              <a:ext uri="{FF2B5EF4-FFF2-40B4-BE49-F238E27FC236}">
                <a16:creationId xmlns:a16="http://schemas.microsoft.com/office/drawing/2014/main" id="{B923D56F-CF72-45E9-AF1F-ABD7EFF9A2E0}"/>
              </a:ext>
            </a:extLst>
          </p:cNvPr>
          <p:cNvSpPr txBox="1">
            <a:spLocks noChangeArrowheads="1"/>
          </p:cNvSpPr>
          <p:nvPr/>
        </p:nvSpPr>
        <p:spPr>
          <a:xfrm>
            <a:off x="5408070" y="6069824"/>
            <a:ext cx="3839618" cy="241938"/>
          </a:xfrm>
          <a:prstGeom prst="rect">
            <a:avLst/>
          </a:prstGeom>
          <a:noFill/>
          <a:ln w="1">
            <a:noFill/>
            <a:miter lim="800000"/>
            <a:headEnd/>
            <a:tailEnd/>
          </a:ln>
        </p:spPr>
        <p:txBody>
          <a:bodyPr lIns="27429" tIns="18287" rIns="0" bIns="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145" fontAlgn="base">
              <a:spcBef>
                <a:spcPct val="0"/>
              </a:spcBef>
              <a:spcAft>
                <a:spcPct val="0"/>
              </a:spcAft>
              <a:defRPr/>
            </a:pPr>
            <a:r>
              <a:rPr lang="ja-JP" altLang="en-US" sz="900">
                <a:solidFill>
                  <a:srgbClr val="000000"/>
                </a:solidFill>
                <a:latin typeface="メイリオ" panose="020B0604030504040204" pitchFamily="50" charset="-128"/>
                <a:ea typeface="メイリオ" panose="020B0604030504040204" pitchFamily="50" charset="-128"/>
              </a:rPr>
              <a:t>出典：総務省「労働力調査」 （暦年平均）をもとに国土交通省で作成</a:t>
            </a:r>
            <a:r>
              <a:rPr lang="en-US" altLang="ja-JP" sz="900" baseline="30000">
                <a:solidFill>
                  <a:srgbClr val="000000"/>
                </a:solidFill>
                <a:latin typeface="メイリオ" panose="020B0604030504040204" pitchFamily="50" charset="-128"/>
                <a:ea typeface="メイリオ" panose="020B0604030504040204" pitchFamily="50" charset="-128"/>
              </a:rPr>
              <a:t>※</a:t>
            </a:r>
            <a:r>
              <a:rPr lang="ja-JP" altLang="en-US" sz="900" baseline="30000">
                <a:solidFill>
                  <a:srgbClr val="000000"/>
                </a:solidFill>
                <a:latin typeface="メイリオ" panose="020B0604030504040204" pitchFamily="50" charset="-128"/>
                <a:ea typeface="メイリオ" panose="020B0604030504040204" pitchFamily="50" charset="-128"/>
              </a:rPr>
              <a:t>１</a:t>
            </a:r>
            <a:endParaRPr lang="en-US" altLang="ja-JP" sz="900">
              <a:solidFill>
                <a:srgbClr val="000000"/>
              </a:solidFill>
              <a:latin typeface="メイリオ" panose="020B0604030504040204" pitchFamily="50" charset="-128"/>
              <a:ea typeface="メイリオ" panose="020B0604030504040204" pitchFamily="50" charset="-128"/>
            </a:endParaRPr>
          </a:p>
        </p:txBody>
      </p:sp>
      <p:sp>
        <p:nvSpPr>
          <p:cNvPr id="29" name="Text Box 4">
            <a:extLst>
              <a:ext uri="{FF2B5EF4-FFF2-40B4-BE49-F238E27FC236}">
                <a16:creationId xmlns:a16="http://schemas.microsoft.com/office/drawing/2014/main" id="{EE6D138C-1CC2-4D44-955F-3FAD629E36EB}"/>
              </a:ext>
            </a:extLst>
          </p:cNvPr>
          <p:cNvSpPr txBox="1">
            <a:spLocks noChangeArrowheads="1"/>
          </p:cNvSpPr>
          <p:nvPr/>
        </p:nvSpPr>
        <p:spPr>
          <a:xfrm>
            <a:off x="225396" y="6440585"/>
            <a:ext cx="4146532" cy="230762"/>
          </a:xfrm>
          <a:prstGeom prst="rect">
            <a:avLst/>
          </a:prstGeom>
          <a:noFill/>
          <a:ln w="9525">
            <a:noFill/>
            <a:miter lim="800000"/>
            <a:headEnd/>
            <a:tailEnd/>
          </a:ln>
        </p:spPr>
        <p:txBody>
          <a:bodyPr wrap="square" lIns="91369" tIns="45685" rIns="91369" bIns="45685">
            <a:spAutoFit/>
          </a:bodyPr>
          <a:lstStyle/>
          <a:p>
            <a:pPr defTabSz="913695" fontAlgn="base">
              <a:spcBef>
                <a:spcPct val="0"/>
              </a:spcBef>
              <a:spcAft>
                <a:spcPct val="0"/>
              </a:spcAft>
              <a:defRPr/>
            </a:pPr>
            <a:r>
              <a:rPr lang="ja-JP" altLang="en-US" sz="900" dirty="0">
                <a:solidFill>
                  <a:srgbClr val="000000"/>
                </a:solidFill>
                <a:latin typeface="メイリオ" panose="020B0604030504040204" pitchFamily="50" charset="-128"/>
                <a:ea typeface="メイリオ" panose="020B0604030504040204" pitchFamily="50" charset="-128"/>
              </a:rPr>
              <a:t>出典：総務省「労働力調査」（暦年平均）をもとに国土交通省で作成</a:t>
            </a:r>
            <a:r>
              <a:rPr lang="en-US" altLang="ja-JP" sz="900" baseline="30000" dirty="0">
                <a:solidFill>
                  <a:srgbClr val="000000"/>
                </a:solidFill>
                <a:latin typeface="メイリオ" panose="020B0604030504040204" pitchFamily="50" charset="-128"/>
                <a:ea typeface="メイリオ" panose="020B0604030504040204" pitchFamily="50" charset="-128"/>
              </a:rPr>
              <a:t>※</a:t>
            </a:r>
            <a:r>
              <a:rPr lang="ja-JP" altLang="en-US" sz="900" baseline="30000" dirty="0">
                <a:solidFill>
                  <a:srgbClr val="000000"/>
                </a:solidFill>
                <a:latin typeface="メイリオ" panose="020B0604030504040204" pitchFamily="50" charset="-128"/>
                <a:ea typeface="メイリオ" panose="020B0604030504040204" pitchFamily="50" charset="-128"/>
              </a:rPr>
              <a:t>１</a:t>
            </a:r>
            <a:r>
              <a:rPr lang="en-US" altLang="ja-JP" sz="900" baseline="30000" dirty="0">
                <a:solidFill>
                  <a:srgbClr val="000000"/>
                </a:solidFill>
                <a:latin typeface="メイリオ" panose="020B0604030504040204" pitchFamily="50" charset="-128"/>
                <a:ea typeface="メイリオ" panose="020B0604030504040204" pitchFamily="50" charset="-128"/>
              </a:rPr>
              <a:t>※</a:t>
            </a:r>
            <a:r>
              <a:rPr lang="ja-JP" altLang="en-US" sz="900" baseline="30000" dirty="0">
                <a:solidFill>
                  <a:srgbClr val="000000"/>
                </a:solidFill>
                <a:latin typeface="メイリオ" panose="020B0604030504040204" pitchFamily="50" charset="-128"/>
                <a:ea typeface="メイリオ" panose="020B0604030504040204" pitchFamily="50" charset="-128"/>
              </a:rPr>
              <a:t>２</a:t>
            </a:r>
          </a:p>
        </p:txBody>
      </p:sp>
      <p:sp>
        <p:nvSpPr>
          <p:cNvPr id="30" name="角丸四角形 17">
            <a:extLst>
              <a:ext uri="{FF2B5EF4-FFF2-40B4-BE49-F238E27FC236}">
                <a16:creationId xmlns:a16="http://schemas.microsoft.com/office/drawing/2014/main" id="{523AA86D-16BD-4612-931E-8CE62C5353F1}"/>
              </a:ext>
            </a:extLst>
          </p:cNvPr>
          <p:cNvSpPr/>
          <p:nvPr/>
        </p:nvSpPr>
        <p:spPr>
          <a:xfrm>
            <a:off x="78962" y="616858"/>
            <a:ext cx="1894725" cy="374562"/>
          </a:xfrm>
          <a:prstGeom prst="roundRect">
            <a:avLst/>
          </a:prstGeom>
          <a:no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vert="horz" wrap="square" lIns="91431" tIns="45716" rIns="91431" bIns="45716" numCol="1" rtlCol="0" anchor="t" anchorCtr="0" compatLnSpc="1">
            <a:prstTxWarp prst="textNoShape">
              <a:avLst/>
            </a:prstTxWarp>
            <a:spAutoFit/>
          </a:bodyPr>
          <a:lstStyle/>
          <a:p>
            <a:pPr marL="0" marR="0" lvl="0" indent="0" defTabSz="914235" eaLnBrk="0" fontAlgn="base" latinLnBrk="0" hangingPunct="0">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600" b="1" i="0" u="sng"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技能者等の推移</a:t>
            </a:r>
          </a:p>
        </p:txBody>
      </p:sp>
      <p:sp>
        <p:nvSpPr>
          <p:cNvPr id="31" name="角丸四角形 18">
            <a:extLst>
              <a:ext uri="{FF2B5EF4-FFF2-40B4-BE49-F238E27FC236}">
                <a16:creationId xmlns:a16="http://schemas.microsoft.com/office/drawing/2014/main" id="{93CDBF15-5637-4A66-A6B5-DB96BB1B4AED}"/>
              </a:ext>
            </a:extLst>
          </p:cNvPr>
          <p:cNvSpPr/>
          <p:nvPr/>
        </p:nvSpPr>
        <p:spPr>
          <a:xfrm>
            <a:off x="5327949" y="608090"/>
            <a:ext cx="3178393" cy="374562"/>
          </a:xfrm>
          <a:prstGeom prst="roundRect">
            <a:avLst/>
          </a:prstGeom>
          <a:no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vert="horz" wrap="square" lIns="91431" tIns="45716" rIns="91431" bIns="45716" numCol="1" rtlCol="0" anchor="t" anchorCtr="0" compatLnSpc="1">
            <a:prstTxWarp prst="textNoShape">
              <a:avLst/>
            </a:prstTxWarp>
            <a:spAutoFit/>
          </a:bodyPr>
          <a:lstStyle/>
          <a:p>
            <a:pPr marL="0" marR="0" lvl="0" indent="0" defTabSz="914235" eaLnBrk="0" fontAlgn="base" latinLnBrk="0" hangingPunct="0">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ja-JP" altLang="en-US" sz="1600" b="1" i="0" u="sng"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建設業就業者の高齢化の進行</a:t>
            </a:r>
          </a:p>
        </p:txBody>
      </p:sp>
      <p:sp>
        <p:nvSpPr>
          <p:cNvPr id="32" name="Text Box 4">
            <a:extLst>
              <a:ext uri="{FF2B5EF4-FFF2-40B4-BE49-F238E27FC236}">
                <a16:creationId xmlns:a16="http://schemas.microsoft.com/office/drawing/2014/main" id="{BB310F2F-9B35-40EB-BAF0-1748361B58EF}"/>
              </a:ext>
            </a:extLst>
          </p:cNvPr>
          <p:cNvSpPr txBox="1">
            <a:spLocks noChangeArrowheads="1"/>
          </p:cNvSpPr>
          <p:nvPr/>
        </p:nvSpPr>
        <p:spPr>
          <a:xfrm>
            <a:off x="113438" y="6671347"/>
            <a:ext cx="9677524" cy="230772"/>
          </a:xfrm>
          <a:prstGeom prst="rect">
            <a:avLst/>
          </a:prstGeom>
          <a:noFill/>
          <a:ln w="9525">
            <a:noFill/>
            <a:miter lim="800000"/>
            <a:headEnd/>
            <a:tailEnd/>
          </a:ln>
        </p:spPr>
        <p:txBody>
          <a:bodyPr wrap="none" lIns="91378" tIns="45690" rIns="91378" bIns="45690">
            <a:spAutoFit/>
          </a:bodyPr>
          <a:lstStyle/>
          <a:p>
            <a:pPr marL="108000" indent="-457200" defTabSz="913785" fontAlgn="base">
              <a:spcBef>
                <a:spcPct val="0"/>
              </a:spcBef>
              <a:spcAft>
                <a:spcPct val="0"/>
              </a:spcAft>
              <a:defRPr/>
            </a:pPr>
            <a:r>
              <a:rPr lang="ja-JP" altLang="en-US" sz="900" dirty="0">
                <a:solidFill>
                  <a:prstClr val="black"/>
                </a:solidFill>
                <a:latin typeface="メイリオ" panose="020B0604030504040204" pitchFamily="50" charset="-128"/>
                <a:ea typeface="メイリオ" panose="020B0604030504040204" pitchFamily="50" charset="-128"/>
              </a:rPr>
              <a:t>（</a:t>
            </a:r>
            <a:r>
              <a:rPr lang="en-US" altLang="ja-JP" sz="900" dirty="0">
                <a:solidFill>
                  <a:prstClr val="black"/>
                </a:solidFill>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１　平成</a:t>
            </a:r>
            <a:r>
              <a:rPr lang="en-US" altLang="ja-JP" sz="900" dirty="0">
                <a:solidFill>
                  <a:prstClr val="black"/>
                </a:solidFill>
                <a:latin typeface="メイリオ" panose="020B0604030504040204" pitchFamily="50" charset="-128"/>
                <a:ea typeface="メイリオ" panose="020B0604030504040204" pitchFamily="50" charset="-128"/>
              </a:rPr>
              <a:t>23</a:t>
            </a:r>
            <a:r>
              <a:rPr lang="ja-JP" altLang="en-US" sz="900" dirty="0">
                <a:solidFill>
                  <a:prstClr val="black"/>
                </a:solidFill>
                <a:latin typeface="メイリオ" panose="020B0604030504040204" pitchFamily="50" charset="-128"/>
                <a:ea typeface="メイリオ" panose="020B0604030504040204" pitchFamily="50" charset="-128"/>
              </a:rPr>
              <a:t>年データは、東日本大震災の影響により推計値　　</a:t>
            </a:r>
            <a:r>
              <a:rPr lang="en-US" altLang="ja-JP" sz="900" dirty="0">
                <a:solidFill>
                  <a:prstClr val="black"/>
                </a:solidFill>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２　グラフ上の数値は、記載単位未満の位で四捨五入してあるため、総数と内訳の合計とは必ずしも一致しない）</a:t>
            </a:r>
          </a:p>
        </p:txBody>
      </p:sp>
      <p:sp>
        <p:nvSpPr>
          <p:cNvPr id="33" name="テキスト ボックス 29">
            <a:extLst>
              <a:ext uri="{FF2B5EF4-FFF2-40B4-BE49-F238E27FC236}">
                <a16:creationId xmlns:a16="http://schemas.microsoft.com/office/drawing/2014/main" id="{FB4C87CC-0733-413D-A2E8-09E6D05978AC}"/>
              </a:ext>
            </a:extLst>
          </p:cNvPr>
          <p:cNvSpPr txBox="1"/>
          <p:nvPr/>
        </p:nvSpPr>
        <p:spPr>
          <a:xfrm>
            <a:off x="7581672" y="2393073"/>
            <a:ext cx="1944000" cy="169277"/>
          </a:xfrm>
          <a:prstGeom prst="rect">
            <a:avLst/>
          </a:prstGeom>
          <a:solidFill>
            <a:sysClr val="window" lastClr="FFFFFF"/>
          </a:solidFill>
          <a:ln w="9525" cap="flat" cmpd="sng" algn="ctr">
            <a:solidFill>
              <a:sysClr val="windowText" lastClr="000000"/>
            </a:solidFill>
            <a:prstDash val="solid"/>
          </a:ln>
          <a:effectLst/>
        </p:spPr>
        <p:txBody>
          <a:bodyPr wrap="square" lIns="36000" tIns="0" rIns="36000" bIns="0" rtlCol="0" anchor="ctr" anchorCtr="0">
            <a:spAutoFit/>
          </a:bodyPr>
          <a:lstStyle/>
          <a:p>
            <a:pPr marL="0" marR="0" lvl="0" indent="0" algn="ctr" defTabSz="914145"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建設業：５５歳以上は約４割</a:t>
            </a:r>
          </a:p>
        </p:txBody>
      </p:sp>
      <p:sp>
        <p:nvSpPr>
          <p:cNvPr id="34" name="線吹き出し 1 (枠付き) 22">
            <a:extLst>
              <a:ext uri="{FF2B5EF4-FFF2-40B4-BE49-F238E27FC236}">
                <a16:creationId xmlns:a16="http://schemas.microsoft.com/office/drawing/2014/main" id="{F4176274-5052-4258-BC39-11206782F448}"/>
              </a:ext>
            </a:extLst>
          </p:cNvPr>
          <p:cNvSpPr/>
          <p:nvPr/>
        </p:nvSpPr>
        <p:spPr>
          <a:xfrm>
            <a:off x="5694210" y="3483833"/>
            <a:ext cx="1464378" cy="169277"/>
          </a:xfrm>
          <a:prstGeom prst="borderCallout1">
            <a:avLst>
              <a:gd name="adj1" fmla="val 54025"/>
              <a:gd name="adj2" fmla="val 99687"/>
              <a:gd name="adj3" fmla="val 75803"/>
              <a:gd name="adj4" fmla="val 139098"/>
            </a:avLst>
          </a:prstGeom>
          <a:solidFill>
            <a:sysClr val="window" lastClr="FFFFFF"/>
          </a:solidFill>
          <a:ln w="6350" cap="flat" cmpd="sng" algn="ctr">
            <a:solidFill>
              <a:sysClr val="windowText" lastClr="000000"/>
            </a:solidFill>
            <a:prstDash val="solid"/>
          </a:ln>
          <a:effectLst/>
        </p:spPr>
        <p:txBody>
          <a:bodyPr lIns="0" tIns="45712" rIns="0" bIns="45712" rtlCol="0" anchor="ctr"/>
          <a:lstStyle/>
          <a:p>
            <a:pPr marL="0" marR="0" lvl="0" indent="0" algn="ctr" defTabSz="914145" eaLnBrk="1" fontAlgn="base" latinLnBrk="0" hangingPunct="1">
              <a:lnSpc>
                <a:spcPct val="100000"/>
              </a:lnSpc>
              <a:spcBef>
                <a:spcPct val="0"/>
              </a:spcBef>
              <a:spcAft>
                <a:spcPct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全産業（５５歳以上）</a:t>
            </a:r>
          </a:p>
        </p:txBody>
      </p:sp>
      <p:sp>
        <p:nvSpPr>
          <p:cNvPr id="35" name="テキスト ボックス 42">
            <a:extLst>
              <a:ext uri="{FF2B5EF4-FFF2-40B4-BE49-F238E27FC236}">
                <a16:creationId xmlns:a16="http://schemas.microsoft.com/office/drawing/2014/main" id="{E4F25DF2-B293-4B06-B34E-0F07E6DC8096}"/>
              </a:ext>
            </a:extLst>
          </p:cNvPr>
          <p:cNvSpPr txBox="1"/>
          <p:nvPr/>
        </p:nvSpPr>
        <p:spPr>
          <a:xfrm>
            <a:off x="6186743" y="5542627"/>
            <a:ext cx="1943690" cy="169277"/>
          </a:xfrm>
          <a:prstGeom prst="rect">
            <a:avLst/>
          </a:prstGeom>
          <a:solidFill>
            <a:sysClr val="window" lastClr="FFFFFF"/>
          </a:solidFill>
          <a:ln w="9525" cap="flat" cmpd="sng" algn="ctr">
            <a:solidFill>
              <a:sysClr val="windowText" lastClr="000000"/>
            </a:solidFill>
            <a:prstDash val="solid"/>
          </a:ln>
          <a:effectLst/>
        </p:spPr>
        <p:txBody>
          <a:bodyPr wrap="square" lIns="36000" tIns="0" rIns="36000" bIns="0" rtlCol="0" anchor="ctr" anchorCtr="0">
            <a:spAutoFit/>
          </a:bodyPr>
          <a:lstStyle/>
          <a:p>
            <a:pPr marL="0" marR="0" lvl="0" indent="0" algn="ctr" defTabSz="914145" eaLnBrk="1" fontAlgn="base" latinLnBrk="0" hangingPunct="1">
              <a:lnSpc>
                <a:spcPct val="100000"/>
              </a:lnSpc>
              <a:spcBef>
                <a:spcPct val="0"/>
              </a:spcBef>
              <a:spcAft>
                <a:spcPct val="0"/>
              </a:spcAft>
              <a:buClrTx/>
              <a:buSzTx/>
              <a:buFontTx/>
              <a:buNone/>
              <a:tabLst/>
              <a:defRPr/>
            </a:pPr>
            <a:r>
              <a:rPr kumimoji="0" lang="ja-JP" altLang="en-US" sz="1100" b="1" i="0" u="none" strike="noStrike" kern="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建設業：２９歳以下は約１割</a:t>
            </a:r>
          </a:p>
        </p:txBody>
      </p:sp>
      <p:sp>
        <p:nvSpPr>
          <p:cNvPr id="36" name="線吹き出し 1 (枠付き) 24">
            <a:extLst>
              <a:ext uri="{FF2B5EF4-FFF2-40B4-BE49-F238E27FC236}">
                <a16:creationId xmlns:a16="http://schemas.microsoft.com/office/drawing/2014/main" id="{09E7084D-274F-45E9-B535-B0C32E1A9E4B}"/>
              </a:ext>
            </a:extLst>
          </p:cNvPr>
          <p:cNvSpPr/>
          <p:nvPr/>
        </p:nvSpPr>
        <p:spPr>
          <a:xfrm>
            <a:off x="5694210" y="5266459"/>
            <a:ext cx="1464378" cy="169277"/>
          </a:xfrm>
          <a:prstGeom prst="borderCallout1">
            <a:avLst>
              <a:gd name="adj1" fmla="val 50448"/>
              <a:gd name="adj2" fmla="val 100442"/>
              <a:gd name="adj3" fmla="val -337881"/>
              <a:gd name="adj4" fmla="val 142111"/>
            </a:avLst>
          </a:prstGeom>
          <a:solidFill>
            <a:sysClr val="window" lastClr="FFFFFF"/>
          </a:solidFill>
          <a:ln w="6350" cap="flat" cmpd="sng" algn="ctr">
            <a:solidFill>
              <a:sysClr val="windowText" lastClr="000000"/>
            </a:solidFill>
            <a:prstDash val="solid"/>
          </a:ln>
          <a:effectLst/>
        </p:spPr>
        <p:txBody>
          <a:bodyPr lIns="91414" tIns="45708" rIns="91414" bIns="45708" rtlCol="0" anchor="ctr"/>
          <a:lstStyle/>
          <a:p>
            <a:pPr marL="0" marR="0" lvl="0" indent="0" algn="ctr" defTabSz="914145" eaLnBrk="1" fontAlgn="base" latinLnBrk="0" hangingPunct="1">
              <a:lnSpc>
                <a:spcPct val="100000"/>
              </a:lnSpc>
              <a:spcBef>
                <a:spcPct val="0"/>
              </a:spcBef>
              <a:spcAft>
                <a:spcPct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全産業（２９歳以下）</a:t>
            </a:r>
          </a:p>
        </p:txBody>
      </p:sp>
      <p:graphicFrame>
        <p:nvGraphicFramePr>
          <p:cNvPr id="37" name="グラフ 36">
            <a:extLst>
              <a:ext uri="{FF2B5EF4-FFF2-40B4-BE49-F238E27FC236}">
                <a16:creationId xmlns:a16="http://schemas.microsoft.com/office/drawing/2014/main" id="{A7AAAC91-8AD0-45C2-A716-C4709D4B0A92}"/>
              </a:ext>
            </a:extLst>
          </p:cNvPr>
          <p:cNvGraphicFramePr>
            <a:graphicFrameLocks noChangeAspect="1"/>
          </p:cNvGraphicFramePr>
          <p:nvPr>
            <p:extLst>
              <p:ext uri="{D42A27DB-BD31-4B8C-83A1-F6EECF244321}">
                <p14:modId xmlns:p14="http://schemas.microsoft.com/office/powerpoint/2010/main" val="376568292"/>
              </p:ext>
            </p:extLst>
          </p:nvPr>
        </p:nvGraphicFramePr>
        <p:xfrm>
          <a:off x="113823" y="2262268"/>
          <a:ext cx="5125313" cy="4076877"/>
        </p:xfrm>
        <a:graphic>
          <a:graphicData uri="http://schemas.openxmlformats.org/drawingml/2006/chart">
            <c:chart xmlns:c="http://schemas.openxmlformats.org/drawingml/2006/chart" xmlns:r="http://schemas.openxmlformats.org/officeDocument/2006/relationships" r:id="rId7"/>
          </a:graphicData>
        </a:graphic>
      </p:graphicFrame>
      <p:sp>
        <p:nvSpPr>
          <p:cNvPr id="38" name="テキスト ボックス 37">
            <a:extLst>
              <a:ext uri="{FF2B5EF4-FFF2-40B4-BE49-F238E27FC236}">
                <a16:creationId xmlns:a16="http://schemas.microsoft.com/office/drawing/2014/main" id="{F1F70549-B6E3-4BDA-92D4-7D9638FC358D}"/>
              </a:ext>
            </a:extLst>
          </p:cNvPr>
          <p:cNvSpPr txBox="1"/>
          <p:nvPr/>
        </p:nvSpPr>
        <p:spPr>
          <a:xfrm>
            <a:off x="5384876" y="2262268"/>
            <a:ext cx="975595" cy="261610"/>
          </a:xfrm>
          <a:prstGeom prst="rect">
            <a:avLst/>
          </a:prstGeom>
          <a:noFill/>
        </p:spPr>
        <p:txBody>
          <a:bodyPr wrap="square" rtlCol="0">
            <a:spAutoFit/>
          </a:bodyPr>
          <a:lstStyle/>
          <a:p>
            <a:pPr defTabSz="914235">
              <a:defRPr/>
            </a:pPr>
            <a:r>
              <a:rPr lang="ja-JP" altLang="en-US" sz="1100">
                <a:solidFill>
                  <a:srgbClr val="000000"/>
                </a:solidFill>
                <a:latin typeface="メイリオ" panose="020B0604030504040204" pitchFamily="50" charset="-128"/>
                <a:ea typeface="メイリオ" panose="020B0604030504040204" pitchFamily="50" charset="-128"/>
              </a:rPr>
              <a:t>（％）</a:t>
            </a:r>
          </a:p>
        </p:txBody>
      </p:sp>
      <p:sp>
        <p:nvSpPr>
          <p:cNvPr id="39" name="AutoShape 3">
            <a:extLst>
              <a:ext uri="{FF2B5EF4-FFF2-40B4-BE49-F238E27FC236}">
                <a16:creationId xmlns:a16="http://schemas.microsoft.com/office/drawing/2014/main" id="{AC18ED96-F5F4-4A36-AA6B-A492C46B3A6A}"/>
              </a:ext>
            </a:extLst>
          </p:cNvPr>
          <p:cNvSpPr>
            <a:spLocks noChangeArrowheads="1"/>
          </p:cNvSpPr>
          <p:nvPr/>
        </p:nvSpPr>
        <p:spPr>
          <a:xfrm>
            <a:off x="121725" y="1000072"/>
            <a:ext cx="5038171" cy="1057860"/>
          </a:xfrm>
          <a:prstGeom prst="roundRect">
            <a:avLst>
              <a:gd name="adj" fmla="val 16667"/>
            </a:avLst>
          </a:prstGeom>
          <a:solidFill>
            <a:schemeClr val="accent5">
              <a:lumMod val="20000"/>
              <a:lumOff val="80000"/>
            </a:schemeClr>
          </a:solidFill>
          <a:ln w="9525">
            <a:solidFill>
              <a:sysClr val="windowText" lastClr="000000"/>
            </a:solidFill>
            <a:round/>
            <a:headEnd/>
            <a:tailEnd/>
          </a:ln>
        </p:spPr>
        <p:txBody>
          <a:bodyPr wrap="none" lIns="91348" tIns="45673" rIns="91348" bIns="45673" anchor="ctr"/>
          <a:lstStyle/>
          <a:p>
            <a:pPr marL="0" marR="0" lvl="0" indent="0" defTabSz="913695" eaLnBrk="1" fontAlgn="base" latinLnBrk="0" hangingPunct="1">
              <a:lnSpc>
                <a:spcPct val="100000"/>
              </a:lnSpc>
              <a:spcBef>
                <a:spcPts val="600"/>
              </a:spcBef>
              <a:spcAft>
                <a:spcPct val="0"/>
              </a:spcAft>
              <a:buClrTx/>
              <a:buSzTx/>
              <a:buFontTx/>
              <a:buNone/>
              <a:tabLst/>
              <a:defRPr/>
            </a:pPr>
            <a:r>
              <a:rPr kumimoji="0" lang="ja-JP" altLang="en-US" sz="12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r>
              <a:rPr kumimoji="0" lang="ja-JP" altLang="en-US" sz="10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＜就業者数ピーク＞    ＜建設投資ボトム＞        ＜最新＞</a:t>
            </a:r>
          </a:p>
          <a:p>
            <a:pPr marL="0" marR="0" lvl="0" indent="0" defTabSz="913695" eaLnBrk="1" fontAlgn="base" latinLnBrk="0" hangingPunct="1">
              <a:lnSpc>
                <a:spcPct val="100000"/>
              </a:lnSpc>
              <a:spcBef>
                <a:spcPts val="600"/>
              </a:spcBef>
              <a:spcAft>
                <a:spcPct val="0"/>
              </a:spcAft>
              <a:buClrTx/>
              <a:buSzTx/>
              <a:buFontTx/>
              <a:buNone/>
              <a:tabLst/>
              <a:defRPr/>
            </a:pP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建設業就業者：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685</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H9</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504</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H22</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477</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R6</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endPar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defTabSz="913695" eaLnBrk="1" fontAlgn="base" latinLnBrk="0" hangingPunct="1">
              <a:lnSpc>
                <a:spcPct val="100000"/>
              </a:lnSpc>
              <a:spcBef>
                <a:spcPts val="600"/>
              </a:spcBef>
              <a:spcAft>
                <a:spcPct val="0"/>
              </a:spcAft>
              <a:buClrTx/>
              <a:buSzTx/>
              <a:buFontTx/>
              <a:buNone/>
              <a:tabLst/>
              <a:defRPr/>
            </a:pP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○技術者　　　：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41</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H9</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31</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H22</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39</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R6</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endPar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a:p>
            <a:pPr marL="0" marR="0" lvl="0" indent="0" defTabSz="913695" eaLnBrk="1" fontAlgn="base" latinLnBrk="0" hangingPunct="1">
              <a:lnSpc>
                <a:spcPct val="100000"/>
              </a:lnSpc>
              <a:spcBef>
                <a:spcPts val="600"/>
              </a:spcBef>
              <a:spcAft>
                <a:spcPct val="0"/>
              </a:spcAft>
              <a:buClrTx/>
              <a:buSzTx/>
              <a:buFontTx/>
              <a:buNone/>
              <a:tabLst/>
              <a:defRPr/>
            </a:pP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○技能者　　　：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455</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H9</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331</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H22</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   </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300</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万人（</a:t>
            </a:r>
            <a:r>
              <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R6</a:t>
            </a:r>
            <a:r>
              <a:rPr kumimoji="0" lang="ja-JP" altLang="en-US"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a:t>
            </a:r>
            <a:endParaRPr kumimoji="0" lang="en-US" altLang="ja-JP" sz="105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6F1C88D7-4082-4D29-8754-1C3F2EEB1897}"/>
              </a:ext>
            </a:extLst>
          </p:cNvPr>
          <p:cNvSpPr txBox="1"/>
          <p:nvPr/>
        </p:nvSpPr>
        <p:spPr>
          <a:xfrm>
            <a:off x="78962" y="2262268"/>
            <a:ext cx="975595" cy="261610"/>
          </a:xfrm>
          <a:prstGeom prst="rect">
            <a:avLst/>
          </a:prstGeom>
          <a:noFill/>
        </p:spPr>
        <p:txBody>
          <a:bodyPr wrap="square" rtlCol="0">
            <a:spAutoFit/>
          </a:bodyPr>
          <a:lstStyle/>
          <a:p>
            <a:pPr defTabSz="914235">
              <a:defRPr/>
            </a:pPr>
            <a:r>
              <a:rPr lang="ja-JP" altLang="en-US" sz="1100" dirty="0">
                <a:solidFill>
                  <a:srgbClr val="000000"/>
                </a:solidFill>
                <a:latin typeface="メイリオ" panose="020B0604030504040204" pitchFamily="50" charset="-128"/>
                <a:ea typeface="メイリオ" panose="020B0604030504040204" pitchFamily="50" charset="-128"/>
              </a:rPr>
              <a:t>（万人）</a:t>
            </a:r>
          </a:p>
        </p:txBody>
      </p:sp>
      <p:sp>
        <p:nvSpPr>
          <p:cNvPr id="41" name="テキスト ボックス 40">
            <a:extLst>
              <a:ext uri="{FF2B5EF4-FFF2-40B4-BE49-F238E27FC236}">
                <a16:creationId xmlns:a16="http://schemas.microsoft.com/office/drawing/2014/main" id="{699F12DD-F256-4ACB-83F7-46BAF55852F9}"/>
              </a:ext>
            </a:extLst>
          </p:cNvPr>
          <p:cNvSpPr txBox="1"/>
          <p:nvPr/>
        </p:nvSpPr>
        <p:spPr>
          <a:xfrm>
            <a:off x="1160442" y="2624316"/>
            <a:ext cx="570048" cy="307777"/>
          </a:xfrm>
          <a:prstGeom prst="rect">
            <a:avLst/>
          </a:prstGeom>
          <a:noFill/>
        </p:spPr>
        <p:txBody>
          <a:bodyPr wrap="square" rtlCol="0">
            <a:spAutoFit/>
          </a:bodyPr>
          <a:lstStyle/>
          <a:p>
            <a:pPr fontAlgn="base">
              <a:spcBef>
                <a:spcPct val="0"/>
              </a:spcBef>
              <a:spcAft>
                <a:spcPct val="0"/>
              </a:spcAft>
              <a:defRPr/>
            </a:pPr>
            <a:r>
              <a:rPr lang="en-US" altLang="ja-JP" sz="1400" b="1" dirty="0">
                <a:solidFill>
                  <a:srgbClr val="000000"/>
                </a:solidFill>
                <a:latin typeface="メイリオ" panose="020B0604030504040204" pitchFamily="50" charset="-128"/>
                <a:ea typeface="メイリオ" panose="020B0604030504040204" pitchFamily="50" charset="-128"/>
                <a:cs typeface="Calibri" panose="020F0502020204030204" pitchFamily="34" charset="0"/>
              </a:rPr>
              <a:t>685</a:t>
            </a:r>
            <a:endParaRPr lang="en-US" altLang="ja-JP" sz="1100" b="1" dirty="0">
              <a:solidFill>
                <a:srgbClr val="000000"/>
              </a:solidFill>
              <a:latin typeface="メイリオ" panose="020B0604030504040204" pitchFamily="50" charset="-128"/>
              <a:ea typeface="メイリオ" panose="020B0604030504040204" pitchFamily="50" charset="-128"/>
              <a:cs typeface="Calibri" panose="020F0502020204030204" pitchFamily="34" charset="0"/>
            </a:endParaRPr>
          </a:p>
        </p:txBody>
      </p:sp>
      <p:sp>
        <p:nvSpPr>
          <p:cNvPr id="42" name="テキスト ボックス 41">
            <a:extLst>
              <a:ext uri="{FF2B5EF4-FFF2-40B4-BE49-F238E27FC236}">
                <a16:creationId xmlns:a16="http://schemas.microsoft.com/office/drawing/2014/main" id="{17C3967E-13CD-48EA-9D82-B8C77CE32D5F}"/>
              </a:ext>
            </a:extLst>
          </p:cNvPr>
          <p:cNvSpPr txBox="1"/>
          <p:nvPr/>
        </p:nvSpPr>
        <p:spPr>
          <a:xfrm>
            <a:off x="2742974" y="3222615"/>
            <a:ext cx="562928" cy="307777"/>
          </a:xfrm>
          <a:prstGeom prst="rect">
            <a:avLst/>
          </a:prstGeom>
          <a:noFill/>
        </p:spPr>
        <p:txBody>
          <a:bodyPr wrap="square" rtlCol="0">
            <a:spAutoFit/>
          </a:bodyPr>
          <a:lstStyle/>
          <a:p>
            <a:pPr fontAlgn="base">
              <a:spcBef>
                <a:spcPct val="0"/>
              </a:spcBef>
              <a:spcAft>
                <a:spcPct val="0"/>
              </a:spcAft>
              <a:defRPr/>
            </a:pPr>
            <a:r>
              <a:rPr lang="en-US" altLang="ja-JP" sz="1400" b="1" dirty="0">
                <a:solidFill>
                  <a:srgbClr val="000000"/>
                </a:solidFill>
                <a:latin typeface="メイリオ" panose="020B0604030504040204" pitchFamily="50" charset="-128"/>
                <a:ea typeface="メイリオ" panose="020B0604030504040204" pitchFamily="50" charset="-128"/>
                <a:cs typeface="Calibri" panose="020F0502020204030204" pitchFamily="34" charset="0"/>
              </a:rPr>
              <a:t>504</a:t>
            </a:r>
            <a:endParaRPr lang="en-US" altLang="ja-JP" sz="1100" b="1" dirty="0">
              <a:solidFill>
                <a:srgbClr val="000000"/>
              </a:solidFill>
              <a:latin typeface="メイリオ" panose="020B0604030504040204" pitchFamily="50" charset="-128"/>
              <a:ea typeface="メイリオ" panose="020B0604030504040204" pitchFamily="50" charset="-128"/>
              <a:cs typeface="Calibri" panose="020F0502020204030204" pitchFamily="34" charset="0"/>
            </a:endParaRPr>
          </a:p>
        </p:txBody>
      </p:sp>
      <p:sp>
        <p:nvSpPr>
          <p:cNvPr id="43" name="スライド番号プレースホルダー 11">
            <a:extLst>
              <a:ext uri="{FF2B5EF4-FFF2-40B4-BE49-F238E27FC236}">
                <a16:creationId xmlns:a16="http://schemas.microsoft.com/office/drawing/2014/main" id="{353BD902-3EE9-4958-8006-C69B091EC286}"/>
              </a:ext>
            </a:extLst>
          </p:cNvPr>
          <p:cNvSpPr txBox="1">
            <a:spLocks/>
          </p:cNvSpPr>
          <p:nvPr/>
        </p:nvSpPr>
        <p:spPr>
          <a:xfrm>
            <a:off x="9525672" y="6598637"/>
            <a:ext cx="368490" cy="230773"/>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6FFE511-5094-4685-A035-FB392A6605D8}" type="slidenum">
              <a:rPr lang="en-US" altLang="ja-JP" sz="1400" smtClean="0">
                <a:solidFill>
                  <a:prstClr val="black"/>
                </a:solidFill>
                <a:latin typeface="メイリオ" panose="020B0604030504040204" pitchFamily="50" charset="-128"/>
                <a:ea typeface="メイリオ" panose="020B0604030504040204" pitchFamily="50" charset="-128"/>
              </a:rPr>
              <a:pPr algn="ctr">
                <a:defRPr/>
              </a:pPr>
              <a:t>1</a:t>
            </a:fld>
            <a:endParaRPr lang="en-US" altLang="ja-JP" sz="1400" dirty="0">
              <a:solidFill>
                <a:prstClr val="black"/>
              </a:solidFill>
              <a:latin typeface="メイリオ" panose="020B0604030504040204" pitchFamily="50" charset="-128"/>
              <a:ea typeface="メイリオ"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1B236AEB-DB2E-42C7-904C-81FDC1ADBD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24161" y="4057024"/>
            <a:ext cx="487363" cy="487363"/>
          </a:xfrm>
          <a:prstGeom prst="rect">
            <a:avLst/>
          </a:prstGeom>
        </p:spPr>
      </p:pic>
    </p:spTree>
    <p:extLst>
      <p:ext uri="{BB962C8B-B14F-4D97-AF65-F5344CB8AC3E}">
        <p14:creationId xmlns:p14="http://schemas.microsoft.com/office/powerpoint/2010/main" val="1461717097"/>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12643" y="1067036"/>
            <a:ext cx="9275939" cy="784830"/>
          </a:xfrm>
          <a:prstGeom prst="rect">
            <a:avLst/>
          </a:prstGeom>
          <a:ln w="19050">
            <a:solidFill>
              <a:schemeClr val="accent5">
                <a:lumMod val="75000"/>
              </a:schemeClr>
            </a:solidFill>
          </a:ln>
        </p:spPr>
        <p:txBody>
          <a:bodyPr wrap="square">
            <a:spAutoFit/>
          </a:bodyPr>
          <a:lstStyle/>
          <a:p>
            <a:pPr marL="990600" indent="-990600" algn="just"/>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本契約期間のうち、○年○月○日までは準備期間とする。受注者は、準備期間中に、設計図書の定めるところに従い提出書類の提出及び業務実施体制の整備等の準備を行い、発注者及び先受注者（先受注者がいる場合の当該先受注者をいう。）から引き継ぎを受けるものとする。</a:t>
            </a:r>
            <a:endPar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p:txBody>
      </p:sp>
      <p:cxnSp>
        <p:nvCxnSpPr>
          <p:cNvPr id="5" name="直線コネクタ 4">
            <a:extLst>
              <a:ext uri="{FF2B5EF4-FFF2-40B4-BE49-F238E27FC236}">
                <a16:creationId xmlns:a16="http://schemas.microsoft.com/office/drawing/2014/main" id="{20504A0D-07A3-4A6E-9680-22C0337149FD}"/>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6" name="Rectangle 24">
            <a:extLst>
              <a:ext uri="{FF2B5EF4-FFF2-40B4-BE49-F238E27FC236}">
                <a16:creationId xmlns:a16="http://schemas.microsoft.com/office/drawing/2014/main" id="{A59E70E0-4FCE-47BB-BCEF-27B439A8F779}"/>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契約標準の特徴的な条項⓶</a:t>
            </a:r>
            <a:r>
              <a:rPr lang="en-US" altLang="ja-JP" sz="3200" b="1" dirty="0">
                <a:solidFill>
                  <a:srgbClr val="0070C0"/>
                </a:solidFill>
                <a:latin typeface="メイリオ" panose="020B0604030504040204" pitchFamily="50" charset="-128"/>
                <a:ea typeface="メイリオ" panose="020B0604030504040204" pitchFamily="50" charset="-128"/>
              </a:rPr>
              <a:t> </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8" name="Picture 3" descr="\\Jsce-file01\doboku\事務局共有\学会ロゴ\JSCE LOGO Orig.jpg">
            <a:extLst>
              <a:ext uri="{FF2B5EF4-FFF2-40B4-BE49-F238E27FC236}">
                <a16:creationId xmlns:a16="http://schemas.microsoft.com/office/drawing/2014/main" id="{6EE2F682-86EC-410F-BF29-FEFE98F9CFCE}"/>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sp>
        <p:nvSpPr>
          <p:cNvPr id="10" name="正方形/長方形 9">
            <a:extLst>
              <a:ext uri="{FF2B5EF4-FFF2-40B4-BE49-F238E27FC236}">
                <a16:creationId xmlns:a16="http://schemas.microsoft.com/office/drawing/2014/main" id="{249E705C-EE08-429A-BE11-4774DEB2C81A}"/>
              </a:ext>
            </a:extLst>
          </p:cNvPr>
          <p:cNvSpPr/>
          <p:nvPr/>
        </p:nvSpPr>
        <p:spPr>
          <a:xfrm>
            <a:off x="188572" y="774360"/>
            <a:ext cx="1507422"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（準備期間）</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1" name="正方形/長方形 10">
            <a:extLst>
              <a:ext uri="{FF2B5EF4-FFF2-40B4-BE49-F238E27FC236}">
                <a16:creationId xmlns:a16="http://schemas.microsoft.com/office/drawing/2014/main" id="{CA90E829-6045-4F32-9D53-5B198B9F205A}"/>
              </a:ext>
            </a:extLst>
          </p:cNvPr>
          <p:cNvSpPr/>
          <p:nvPr/>
        </p:nvSpPr>
        <p:spPr>
          <a:xfrm>
            <a:off x="282839" y="2272997"/>
            <a:ext cx="9305743" cy="1246495"/>
          </a:xfrm>
          <a:prstGeom prst="rect">
            <a:avLst/>
          </a:prstGeom>
          <a:ln w="19050">
            <a:solidFill>
              <a:schemeClr val="accent5">
                <a:lumMod val="75000"/>
              </a:schemeClr>
            </a:solidFill>
          </a:ln>
        </p:spPr>
        <p:txBody>
          <a:bodyPr wrap="square">
            <a:spAutoFit/>
          </a:bodyPr>
          <a:lstStyle/>
          <a:p>
            <a:pPr marL="1074738" indent="-1074738" algn="just"/>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32</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受注者は、本契約が終了する場合において、発注者又は発注者の指示する者に、本契約の終了にかかる本件業務に関して設計図書に従って引継書を作成し発注者の確認を得なければならない。</a:t>
            </a:r>
          </a:p>
          <a:p>
            <a:pPr marL="1074738" indent="-1074738" algn="just"/>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受注者は、前項に従い本件業務を引き継ぐにあたっては、対象施設が設計図書に基づく水準を達成した状態で引き継ぐものとする。</a:t>
            </a:r>
          </a:p>
        </p:txBody>
      </p:sp>
      <p:sp>
        <p:nvSpPr>
          <p:cNvPr id="12" name="正方形/長方形 11">
            <a:extLst>
              <a:ext uri="{FF2B5EF4-FFF2-40B4-BE49-F238E27FC236}">
                <a16:creationId xmlns:a16="http://schemas.microsoft.com/office/drawing/2014/main" id="{23519046-C9D4-4463-B877-8A6002C5B5A6}"/>
              </a:ext>
            </a:extLst>
          </p:cNvPr>
          <p:cNvSpPr/>
          <p:nvPr/>
        </p:nvSpPr>
        <p:spPr>
          <a:xfrm>
            <a:off x="158766" y="1983160"/>
            <a:ext cx="1734496"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（業務の引継）</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839E190F-7BB5-4955-8205-925E171D6D8A}"/>
              </a:ext>
            </a:extLst>
          </p:cNvPr>
          <p:cNvGrpSpPr/>
          <p:nvPr/>
        </p:nvGrpSpPr>
        <p:grpSpPr>
          <a:xfrm>
            <a:off x="167459" y="3673452"/>
            <a:ext cx="9438413" cy="1052001"/>
            <a:chOff x="167459" y="3673452"/>
            <a:chExt cx="9438413" cy="1052001"/>
          </a:xfrm>
        </p:grpSpPr>
        <p:sp>
          <p:nvSpPr>
            <p:cNvPr id="13" name="正方形/長方形 12">
              <a:extLst>
                <a:ext uri="{FF2B5EF4-FFF2-40B4-BE49-F238E27FC236}">
                  <a16:creationId xmlns:a16="http://schemas.microsoft.com/office/drawing/2014/main" id="{48EFF1BF-25ED-4CC7-A21C-D673E3835FFE}"/>
                </a:ext>
              </a:extLst>
            </p:cNvPr>
            <p:cNvSpPr/>
            <p:nvPr/>
          </p:nvSpPr>
          <p:spPr>
            <a:xfrm>
              <a:off x="167459" y="3673452"/>
              <a:ext cx="2300105"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（業務毎の実施期間）</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59BCAACC-C3BB-454D-A170-0846BF244A4F}"/>
                </a:ext>
              </a:extLst>
            </p:cNvPr>
            <p:cNvSpPr/>
            <p:nvPr/>
          </p:nvSpPr>
          <p:spPr>
            <a:xfrm>
              <a:off x="300128" y="3940623"/>
              <a:ext cx="9305744" cy="784830"/>
            </a:xfrm>
            <a:prstGeom prst="rect">
              <a:avLst/>
            </a:prstGeom>
            <a:ln w="19050">
              <a:solidFill>
                <a:schemeClr val="accent5">
                  <a:lumMod val="75000"/>
                </a:schemeClr>
              </a:solidFill>
            </a:ln>
          </p:spPr>
          <p:txBody>
            <a:bodyPr wrap="square">
              <a:spAutoFit/>
            </a:bodyPr>
            <a:lstStyle/>
            <a:p>
              <a:pPr algn="just"/>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1</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4</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〇〇業務の</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実施期間は、○年○月○日～○年○月○日とする。</a:t>
              </a:r>
            </a:p>
            <a:p>
              <a:pPr algn="just"/>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業務の</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実施期間は、○年○月○日～○年○月○日とする。</a:t>
              </a:r>
            </a:p>
            <a:p>
              <a:pPr algn="just"/>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実施期間を変更する場合は、第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21</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22</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23</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24</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条を準用する。</a:t>
              </a:r>
              <a:endPar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7" name="グループ化 6">
            <a:extLst>
              <a:ext uri="{FF2B5EF4-FFF2-40B4-BE49-F238E27FC236}">
                <a16:creationId xmlns:a16="http://schemas.microsoft.com/office/drawing/2014/main" id="{3798BB35-DE35-472B-97FF-45E7C8EAADE0}"/>
              </a:ext>
            </a:extLst>
          </p:cNvPr>
          <p:cNvGrpSpPr/>
          <p:nvPr/>
        </p:nvGrpSpPr>
        <p:grpSpPr>
          <a:xfrm>
            <a:off x="167459" y="4948025"/>
            <a:ext cx="9438413" cy="1553527"/>
            <a:chOff x="167459" y="4948025"/>
            <a:chExt cx="9438413" cy="1553527"/>
          </a:xfrm>
        </p:grpSpPr>
        <p:sp>
          <p:nvSpPr>
            <p:cNvPr id="16" name="正方形/長方形 15">
              <a:extLst>
                <a:ext uri="{FF2B5EF4-FFF2-40B4-BE49-F238E27FC236}">
                  <a16:creationId xmlns:a16="http://schemas.microsoft.com/office/drawing/2014/main" id="{C3BE2173-EC6F-4CB5-A2AA-CAFCB270DC33}"/>
                </a:ext>
              </a:extLst>
            </p:cNvPr>
            <p:cNvSpPr/>
            <p:nvPr/>
          </p:nvSpPr>
          <p:spPr>
            <a:xfrm>
              <a:off x="167459" y="4948025"/>
              <a:ext cx="3827249"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600" b="1"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業務毎の業務実施責任者</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DC6D14D-1B07-4122-AE22-D57988FB892F}"/>
                </a:ext>
              </a:extLst>
            </p:cNvPr>
            <p:cNvSpPr/>
            <p:nvPr/>
          </p:nvSpPr>
          <p:spPr>
            <a:xfrm>
              <a:off x="300128" y="5255057"/>
              <a:ext cx="9305744" cy="1246495"/>
            </a:xfrm>
            <a:prstGeom prst="rect">
              <a:avLst/>
            </a:prstGeom>
            <a:ln w="19050">
              <a:solidFill>
                <a:schemeClr val="accent5">
                  <a:lumMod val="75000"/>
                </a:schemeClr>
              </a:solidFill>
            </a:ln>
          </p:spPr>
          <p:txBody>
            <a:bodyPr wrap="square">
              <a:spAutoFit/>
            </a:bodyPr>
            <a:lstStyle/>
            <a:p>
              <a:pPr marL="1074738" indent="-1074738" algn="just"/>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受注者は、現場代理人、監理技術者等のほか</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〇〇業務の</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業務実施責任者を定め、氏名その他必要な事項を発注者に通知しなければならない。その者を変更したときも同様とする。</a:t>
              </a:r>
            </a:p>
            <a:p>
              <a:pPr algn="just"/>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業務実施責任者の資格、責務等は設計図書に定める。</a:t>
              </a:r>
            </a:p>
            <a:p>
              <a:pPr algn="just"/>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業務実施責任者に対する措置請求は第</a:t>
              </a:r>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12</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条によるものとする。</a:t>
              </a:r>
            </a:p>
            <a:p>
              <a:pPr algn="just"/>
              <a:r>
                <a:rPr lang="en-US" altLang="ja-JP"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4</a:t>
              </a:r>
              <a:r>
                <a:rPr lang="ja-JP" altLang="en-US" sz="15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現場代理人、監理技術者等及び専門技術者は、業務実施責任者を兼ねることができる。</a:t>
              </a:r>
            </a:p>
          </p:txBody>
        </p:sp>
      </p:grpSp>
      <p:pic>
        <p:nvPicPr>
          <p:cNvPr id="3" name="録音したサウンド">
            <a:hlinkClick r:id="" action="ppaction://media"/>
            <a:extLst>
              <a:ext uri="{FF2B5EF4-FFF2-40B4-BE49-F238E27FC236}">
                <a16:creationId xmlns:a16="http://schemas.microsoft.com/office/drawing/2014/main" id="{EC28A5CE-AC93-4F3A-B722-EF3208D7A8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2087" y="2896244"/>
            <a:ext cx="487363" cy="487363"/>
          </a:xfrm>
          <a:prstGeom prst="rect">
            <a:avLst/>
          </a:prstGeom>
        </p:spPr>
      </p:pic>
      <p:sp>
        <p:nvSpPr>
          <p:cNvPr id="9" name="スライド番号プレースホルダー 3">
            <a:extLst>
              <a:ext uri="{FF2B5EF4-FFF2-40B4-BE49-F238E27FC236}">
                <a16:creationId xmlns:a16="http://schemas.microsoft.com/office/drawing/2014/main" id="{86198CF0-40FE-AB44-5281-D361EB3D6BFD}"/>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19</a:t>
            </a:fld>
            <a:endParaRPr lang="en-US" altLang="ja-JP" sz="1400" dirty="0">
              <a:solidFill>
                <a:srgbClr val="000000"/>
              </a:solidFill>
            </a:endParaRPr>
          </a:p>
        </p:txBody>
      </p:sp>
    </p:spTree>
    <p:extLst>
      <p:ext uri="{BB962C8B-B14F-4D97-AF65-F5344CB8AC3E}">
        <p14:creationId xmlns:p14="http://schemas.microsoft.com/office/powerpoint/2010/main" val="1865909832"/>
      </p:ext>
    </p:extLst>
  </p:cSld>
  <p:clrMapOvr>
    <a:masterClrMapping/>
  </p:clrMapOvr>
  <mc:AlternateContent xmlns:mc="http://schemas.openxmlformats.org/markup-compatibility/2006" xmlns:p14="http://schemas.microsoft.com/office/powerpoint/2010/main">
    <mc:Choice Requires="p14">
      <p:transition spd="slow" p14:dur="2000" advTm="66419"/>
    </mc:Choice>
    <mc:Fallback xmlns="">
      <p:transition spd="slow" advTm="6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19" fill="hold"/>
                                        <p:tgtEl>
                                          <p:spTgt spid="3"/>
                                        </p:tgtEl>
                                      </p:cBhvr>
                                    </p:cmd>
                                  </p:childTnLst>
                                </p:cTn>
                              </p:par>
                              <p:par>
                                <p:cTn id="7" presetID="22" presetClass="entr" presetSubtype="8" fill="hold" nodeType="withEffect">
                                  <p:stCondLst>
                                    <p:cond delay="3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par>
                                <p:cTn id="10" presetID="22" presetClass="entr" presetSubtype="8" fill="hold" nodeType="withEffect">
                                  <p:stCondLst>
                                    <p:cond delay="47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a:extLst>
              <a:ext uri="{FF2B5EF4-FFF2-40B4-BE49-F238E27FC236}">
                <a16:creationId xmlns:a16="http://schemas.microsoft.com/office/drawing/2014/main" id="{49D85184-0694-4F5A-BDE1-D3ED31DC947B}"/>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0" name="Rectangle 24">
            <a:extLst>
              <a:ext uri="{FF2B5EF4-FFF2-40B4-BE49-F238E27FC236}">
                <a16:creationId xmlns:a16="http://schemas.microsoft.com/office/drawing/2014/main" id="{C84FD68B-DACA-4BB3-BE62-C7B1439946DB}"/>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契約標準の特徴的な条項⓷</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11" name="Picture 3" descr="\\Jsce-file01\doboku\事務局共有\学会ロゴ\JSCE LOGO Orig.jpg">
            <a:extLst>
              <a:ext uri="{FF2B5EF4-FFF2-40B4-BE49-F238E27FC236}">
                <a16:creationId xmlns:a16="http://schemas.microsoft.com/office/drawing/2014/main" id="{5043F7E2-514B-4E43-8164-AD6E9469F6F0}"/>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sp>
        <p:nvSpPr>
          <p:cNvPr id="12" name="正方形/長方形 11">
            <a:extLst>
              <a:ext uri="{FF2B5EF4-FFF2-40B4-BE49-F238E27FC236}">
                <a16:creationId xmlns:a16="http://schemas.microsoft.com/office/drawing/2014/main" id="{4C6B85F0-84F5-4725-ACDE-9B6C1476B393}"/>
              </a:ext>
            </a:extLst>
          </p:cNvPr>
          <p:cNvSpPr/>
          <p:nvPr/>
        </p:nvSpPr>
        <p:spPr>
          <a:xfrm>
            <a:off x="312643" y="1067036"/>
            <a:ext cx="9275939" cy="738664"/>
          </a:xfrm>
          <a:prstGeom prst="rect">
            <a:avLst/>
          </a:prstGeom>
          <a:ln w="19050">
            <a:solidFill>
              <a:schemeClr val="accent5">
                <a:lumMod val="75000"/>
              </a:schemeClr>
            </a:solidFill>
          </a:ln>
        </p:spPr>
        <p:txBody>
          <a:bodyPr wrap="square">
            <a:spAutoFit/>
          </a:bodyPr>
          <a:lstStyle/>
          <a:p>
            <a:pPr marL="895350" indent="-895350" algn="just"/>
            <a:r>
              <a:rPr lang="ja-JP" altLang="en-US" sz="14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4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4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4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4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　受注者は、対象施設の維持管理の効率化又は利用者の利便性及び安全性向上を目的とする他、設計図書に定める内容について改善提案を行うことができる。</a:t>
            </a:r>
          </a:p>
          <a:p>
            <a:pPr marL="895350" indent="-895350" algn="just"/>
            <a:r>
              <a:rPr lang="ja-JP" altLang="en-US" sz="14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rPr>
              <a:t>２（略）</a:t>
            </a:r>
            <a:endParaRPr lang="en-US" altLang="ja-JP" sz="1400" kern="100" dirty="0">
              <a:solidFill>
                <a:schemeClr val="tx1">
                  <a:lumMod val="85000"/>
                  <a:lumOff val="15000"/>
                </a:schemeClr>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3" name="正方形/長方形 12">
            <a:extLst>
              <a:ext uri="{FF2B5EF4-FFF2-40B4-BE49-F238E27FC236}">
                <a16:creationId xmlns:a16="http://schemas.microsoft.com/office/drawing/2014/main" id="{FB1EC0A8-7FD5-46F2-B7A9-ED9CD63E4F22}"/>
              </a:ext>
            </a:extLst>
          </p:cNvPr>
          <p:cNvSpPr/>
          <p:nvPr/>
        </p:nvSpPr>
        <p:spPr>
          <a:xfrm>
            <a:off x="188572" y="774360"/>
            <a:ext cx="2973728"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（受注者による改善提案）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D6447F1E-59DA-4ACD-9728-633253553EA9}"/>
              </a:ext>
            </a:extLst>
          </p:cNvPr>
          <p:cNvSpPr/>
          <p:nvPr/>
        </p:nvSpPr>
        <p:spPr>
          <a:xfrm>
            <a:off x="315030" y="2259449"/>
            <a:ext cx="9275939" cy="1169551"/>
          </a:xfrm>
          <a:prstGeom prst="rect">
            <a:avLst/>
          </a:prstGeom>
          <a:ln w="19050">
            <a:solidFill>
              <a:schemeClr val="accent5">
                <a:lumMod val="75000"/>
              </a:schemeClr>
            </a:solidFill>
          </a:ln>
        </p:spPr>
        <p:txBody>
          <a:bodyPr wrap="square">
            <a:spAutoFit/>
          </a:bodyPr>
          <a:lstStyle/>
          <a:p>
            <a:pPr marL="1076325" indent="-1076325"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19</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条の２　受注者は、設計図書の内容の変更を希望する場合、発注者に対して、変更を希望する日（以下、本条において「変更日」という。）の〇ヶ月前までに変更案（委託料に関する部分を含む。以下、本条において、「変更案」という。）を提出するものとする。なお、発注者は、事前に変更案について受注者の意見を聴くよう努めなければならない。</a:t>
            </a:r>
          </a:p>
          <a:p>
            <a:pPr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２（略）</a:t>
            </a:r>
            <a:endPar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83C86A2A-A504-4A1A-B137-530AA38AEC12}"/>
              </a:ext>
            </a:extLst>
          </p:cNvPr>
          <p:cNvSpPr/>
          <p:nvPr/>
        </p:nvSpPr>
        <p:spPr>
          <a:xfrm>
            <a:off x="190959" y="1966773"/>
            <a:ext cx="3342816"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（受注者による設計図書の変更）</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3" name="グループ化 2">
            <a:extLst>
              <a:ext uri="{FF2B5EF4-FFF2-40B4-BE49-F238E27FC236}">
                <a16:creationId xmlns:a16="http://schemas.microsoft.com/office/drawing/2014/main" id="{D2D772EB-34AA-46A1-9595-A53540B49B77}"/>
              </a:ext>
            </a:extLst>
          </p:cNvPr>
          <p:cNvGrpSpPr/>
          <p:nvPr/>
        </p:nvGrpSpPr>
        <p:grpSpPr>
          <a:xfrm>
            <a:off x="188572" y="3590074"/>
            <a:ext cx="9400010" cy="1893114"/>
            <a:chOff x="188572" y="3590074"/>
            <a:chExt cx="9400010" cy="1893114"/>
          </a:xfrm>
        </p:grpSpPr>
        <p:sp>
          <p:nvSpPr>
            <p:cNvPr id="16" name="正方形/長方形 15">
              <a:extLst>
                <a:ext uri="{FF2B5EF4-FFF2-40B4-BE49-F238E27FC236}">
                  <a16:creationId xmlns:a16="http://schemas.microsoft.com/office/drawing/2014/main" id="{96109034-59EF-49B8-A2D3-D40E40BF1007}"/>
                </a:ext>
              </a:extLst>
            </p:cNvPr>
            <p:cNvSpPr/>
            <p:nvPr/>
          </p:nvSpPr>
          <p:spPr>
            <a:xfrm>
              <a:off x="312643" y="3882750"/>
              <a:ext cx="9275939" cy="1600438"/>
            </a:xfrm>
            <a:prstGeom prst="rect">
              <a:avLst/>
            </a:prstGeom>
            <a:ln w="19050">
              <a:solidFill>
                <a:schemeClr val="accent5">
                  <a:lumMod val="75000"/>
                </a:schemeClr>
              </a:solidFill>
            </a:ln>
          </p:spPr>
          <p:txBody>
            <a:bodyPr wrap="square">
              <a:spAutoFit/>
            </a:bodyPr>
            <a:lstStyle/>
            <a:p>
              <a:pPr marL="809625" indent="-809625"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38</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条　受注者は、業務の完了前に、既履行部分に相応する業務委託料相当額について、次項から第</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7</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項までに定めるところにより部分払を請求することができる。</a:t>
              </a:r>
            </a:p>
            <a:p>
              <a:pPr indent="542925"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）ただし、この請求は、契約情報で定めた期日ごとに行うものとする。</a:t>
              </a:r>
              <a:endPar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542925"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　　［スケジュール払］</a:t>
              </a:r>
            </a:p>
            <a:p>
              <a:pPr indent="542925"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B</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）ただし、この請求は、履行期間中〇回を超えることができない。</a:t>
              </a:r>
              <a:endPar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endParaRPr>
            </a:p>
            <a:p>
              <a:pPr indent="542925"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　　［請求回数制限］</a:t>
              </a:r>
            </a:p>
            <a:p>
              <a:pPr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　（以下略）</a:t>
              </a:r>
              <a:endPar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06325DD9-479B-49F6-8015-00399E0995B9}"/>
                </a:ext>
              </a:extLst>
            </p:cNvPr>
            <p:cNvSpPr/>
            <p:nvPr/>
          </p:nvSpPr>
          <p:spPr>
            <a:xfrm>
              <a:off x="188572" y="3590074"/>
              <a:ext cx="3342816"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（部分払）</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4" name="グループ化 3">
            <a:extLst>
              <a:ext uri="{FF2B5EF4-FFF2-40B4-BE49-F238E27FC236}">
                <a16:creationId xmlns:a16="http://schemas.microsoft.com/office/drawing/2014/main" id="{067C5301-43D8-40CD-BF30-0EB3712BADA6}"/>
              </a:ext>
            </a:extLst>
          </p:cNvPr>
          <p:cNvGrpSpPr/>
          <p:nvPr/>
        </p:nvGrpSpPr>
        <p:grpSpPr>
          <a:xfrm>
            <a:off x="190959" y="5644262"/>
            <a:ext cx="9400010" cy="1031340"/>
            <a:chOff x="190959" y="5644262"/>
            <a:chExt cx="9400010" cy="1031340"/>
          </a:xfrm>
        </p:grpSpPr>
        <p:sp>
          <p:nvSpPr>
            <p:cNvPr id="18" name="正方形/長方形 17">
              <a:extLst>
                <a:ext uri="{FF2B5EF4-FFF2-40B4-BE49-F238E27FC236}">
                  <a16:creationId xmlns:a16="http://schemas.microsoft.com/office/drawing/2014/main" id="{1AFD63C0-ACAA-48E8-AEC6-1F1CEC64AD82}"/>
                </a:ext>
              </a:extLst>
            </p:cNvPr>
            <p:cNvSpPr/>
            <p:nvPr/>
          </p:nvSpPr>
          <p:spPr>
            <a:xfrm>
              <a:off x="315030" y="5936938"/>
              <a:ext cx="9275939" cy="738664"/>
            </a:xfrm>
            <a:prstGeom prst="rect">
              <a:avLst/>
            </a:prstGeom>
            <a:ln w="19050">
              <a:solidFill>
                <a:schemeClr val="accent5">
                  <a:lumMod val="75000"/>
                </a:schemeClr>
              </a:solidFill>
            </a:ln>
          </p:spPr>
          <p:txBody>
            <a:bodyPr wrap="square">
              <a:spAutoFit/>
            </a:bodyPr>
            <a:lstStyle/>
            <a:p>
              <a:pPr marL="1162050" indent="-1162050" algn="just" defTabSz="1076325"/>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第</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38</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条の</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2</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　第</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38</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条において</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〇〇業務</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の既履行部分の業務委託料相当額は、当該業務の完了前においては</a:t>
              </a:r>
              <a:r>
                <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rPr>
                <a:t>10</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分の〇を乗じた額とする。</a:t>
              </a:r>
              <a:endPar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　　　　　［注］該当する業務は引渡しを受ける成果物に係る業務に限り、〇は例えば「９」とする。</a:t>
              </a:r>
            </a:p>
          </p:txBody>
        </p:sp>
        <p:sp>
          <p:nvSpPr>
            <p:cNvPr id="19" name="正方形/長方形 18">
              <a:extLst>
                <a:ext uri="{FF2B5EF4-FFF2-40B4-BE49-F238E27FC236}">
                  <a16:creationId xmlns:a16="http://schemas.microsoft.com/office/drawing/2014/main" id="{9AF53F28-1E2B-4874-95F0-3C147B5F6A5C}"/>
                </a:ext>
              </a:extLst>
            </p:cNvPr>
            <p:cNvSpPr/>
            <p:nvPr/>
          </p:nvSpPr>
          <p:spPr>
            <a:xfrm>
              <a:off x="190959" y="5644262"/>
              <a:ext cx="4885866" cy="338554"/>
            </a:xfrm>
            <a:prstGeom prst="rect">
              <a:avLst/>
            </a:prstGeom>
          </p:spPr>
          <p:txBody>
            <a:bodyPr wrap="square">
              <a:spAutoFit/>
            </a:bodyPr>
            <a:lstStyle/>
            <a:p>
              <a:pPr marL="263525" indent="-263525" algn="just"/>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（引渡しを受ける成果物がある場合の部分払額）</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5" name="スライド番号プレースホルダー 3">
            <a:extLst>
              <a:ext uri="{FF2B5EF4-FFF2-40B4-BE49-F238E27FC236}">
                <a16:creationId xmlns:a16="http://schemas.microsoft.com/office/drawing/2014/main" id="{AFA06E17-60EC-53FF-8277-610002F7825C}"/>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20</a:t>
            </a:fld>
            <a:endParaRPr lang="en-US" altLang="ja-JP" sz="1400" dirty="0">
              <a:solidFill>
                <a:srgbClr val="000000"/>
              </a:solidFill>
            </a:endParaRPr>
          </a:p>
        </p:txBody>
      </p:sp>
      <p:pic>
        <p:nvPicPr>
          <p:cNvPr id="7" name="録音したサウンド">
            <a:hlinkClick r:id="" action="ppaction://media"/>
            <a:extLst>
              <a:ext uri="{FF2B5EF4-FFF2-40B4-BE49-F238E27FC236}">
                <a16:creationId xmlns:a16="http://schemas.microsoft.com/office/drawing/2014/main" id="{E24C87BE-0A55-9F23-3DB0-DBEBA347AC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55873" y="2356861"/>
            <a:ext cx="487363" cy="487363"/>
          </a:xfrm>
          <a:prstGeom prst="rect">
            <a:avLst/>
          </a:prstGeom>
        </p:spPr>
      </p:pic>
    </p:spTree>
    <p:extLst>
      <p:ext uri="{BB962C8B-B14F-4D97-AF65-F5344CB8AC3E}">
        <p14:creationId xmlns:p14="http://schemas.microsoft.com/office/powerpoint/2010/main" val="1364306983"/>
      </p:ext>
    </p:extLst>
  </p:cSld>
  <p:clrMapOvr>
    <a:masterClrMapping/>
  </p:clrMapOvr>
  <mc:AlternateContent xmlns:mc="http://schemas.openxmlformats.org/markup-compatibility/2006" xmlns:p14="http://schemas.microsoft.com/office/powerpoint/2010/main">
    <mc:Choice Requires="p14">
      <p:transition spd="slow" p14:dur="2000" advTm="62750"/>
    </mc:Choice>
    <mc:Fallback xmlns="">
      <p:transition spd="slow" advTm="6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888" fill="hold"/>
                                        <p:tgtEl>
                                          <p:spTgt spid="7"/>
                                        </p:tgtEl>
                                      </p:cBhvr>
                                    </p:cmd>
                                  </p:childTnLst>
                                </p:cTn>
                              </p:par>
                              <p:par>
                                <p:cTn id="7" presetID="22" presetClass="entr" presetSubtype="8" fill="hold" nodeType="withEffect">
                                  <p:stCondLst>
                                    <p:cond delay="1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par>
                                <p:cTn id="10" presetID="22" presetClass="entr" presetSubtype="8" fill="hold" nodeType="withEffect">
                                  <p:stCondLst>
                                    <p:cond delay="34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216952771"/>
              </p:ext>
            </p:extLst>
          </p:nvPr>
        </p:nvGraphicFramePr>
        <p:xfrm>
          <a:off x="548916" y="1742240"/>
          <a:ext cx="9185634" cy="4938580"/>
        </p:xfrm>
        <a:graphic>
          <a:graphicData uri="http://schemas.openxmlformats.org/drawingml/2006/table">
            <a:tbl>
              <a:tblPr>
                <a:tableStyleId>{5C22544A-7EE6-4342-B048-85BDC9FD1C3A}</a:tableStyleId>
              </a:tblPr>
              <a:tblGrid>
                <a:gridCol w="812609">
                  <a:extLst>
                    <a:ext uri="{9D8B030D-6E8A-4147-A177-3AD203B41FA5}">
                      <a16:colId xmlns:a16="http://schemas.microsoft.com/office/drawing/2014/main" val="457781010"/>
                    </a:ext>
                  </a:extLst>
                </a:gridCol>
                <a:gridCol w="636476">
                  <a:extLst>
                    <a:ext uri="{9D8B030D-6E8A-4147-A177-3AD203B41FA5}">
                      <a16:colId xmlns:a16="http://schemas.microsoft.com/office/drawing/2014/main" val="2174925455"/>
                    </a:ext>
                  </a:extLst>
                </a:gridCol>
                <a:gridCol w="7736549">
                  <a:extLst>
                    <a:ext uri="{9D8B030D-6E8A-4147-A177-3AD203B41FA5}">
                      <a16:colId xmlns:a16="http://schemas.microsoft.com/office/drawing/2014/main" val="2346804139"/>
                    </a:ext>
                  </a:extLst>
                </a:gridCol>
              </a:tblGrid>
              <a:tr h="331804">
                <a:tc>
                  <a:txBody>
                    <a:bodyPr/>
                    <a:lstStyle/>
                    <a:p>
                      <a:pPr algn="ctr" fontAlgn="ctr"/>
                      <a:r>
                        <a:rPr lang="ja-JP" altLang="en-US" sz="1200" b="1" u="none" strike="noStrike">
                          <a:effectLst/>
                          <a:latin typeface="メイリオ" panose="020B0604030504040204" pitchFamily="50" charset="-128"/>
                          <a:ea typeface="メイリオ" panose="020B0604030504040204" pitchFamily="50" charset="-128"/>
                        </a:rPr>
                        <a:t>条</a:t>
                      </a:r>
                      <a:endParaRPr lang="ja-JP" altLang="en-US" sz="12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項</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ctr" fontAlgn="ctr"/>
                      <a:r>
                        <a:rPr lang="ja-JP" altLang="en-US" sz="1200" b="1" u="none" strike="noStrike" dirty="0">
                          <a:effectLst/>
                          <a:latin typeface="メイリオ" panose="020B0604030504040204" pitchFamily="50" charset="-128"/>
                          <a:ea typeface="メイリオ" panose="020B0604030504040204" pitchFamily="50" charset="-128"/>
                        </a:rPr>
                        <a:t>適用</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070949284"/>
                  </a:ext>
                </a:extLst>
              </a:tr>
              <a:tr h="525033">
                <a:tc rowSpan="4">
                  <a:txBody>
                    <a:bodyPr/>
                    <a:lstStyle/>
                    <a:p>
                      <a:pPr algn="l" fontAlgn="ctr"/>
                      <a:r>
                        <a:rPr lang="ja-JP" altLang="en-US" sz="1200" b="1" u="none" strike="noStrike" dirty="0">
                          <a:effectLst/>
                          <a:latin typeface="メイリオ" panose="020B0604030504040204" pitchFamily="50" charset="-128"/>
                          <a:ea typeface="メイリオ" panose="020B0604030504040204" pitchFamily="50" charset="-128"/>
                        </a:rPr>
                        <a:t>第</a:t>
                      </a:r>
                      <a:r>
                        <a:rPr lang="en-US" altLang="ja-JP" sz="1200" b="1" u="none" strike="noStrike" dirty="0">
                          <a:effectLst/>
                          <a:latin typeface="メイリオ" panose="020B0604030504040204" pitchFamily="50" charset="-128"/>
                          <a:ea typeface="メイリオ" panose="020B0604030504040204" pitchFamily="50" charset="-128"/>
                        </a:rPr>
                        <a:t>1</a:t>
                      </a:r>
                      <a:r>
                        <a:rPr lang="ja-JP" altLang="en-US" sz="1200" b="1" u="none" strike="noStrike" dirty="0">
                          <a:effectLst/>
                          <a:latin typeface="メイリオ" panose="020B0604030504040204" pitchFamily="50" charset="-128"/>
                          <a:ea typeface="メイリオ" panose="020B0604030504040204" pitchFamily="50" charset="-128"/>
                        </a:rPr>
                        <a:t>条</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1" u="none" strike="noStrike" dirty="0">
                          <a:effectLst/>
                          <a:latin typeface="メイリオ" panose="020B0604030504040204" pitchFamily="50" charset="-128"/>
                          <a:ea typeface="メイリオ" panose="020B0604030504040204" pitchFamily="50" charset="-128"/>
                        </a:rPr>
                        <a:t>第</a:t>
                      </a:r>
                      <a:r>
                        <a:rPr lang="en-US" altLang="ja-JP" sz="1200" b="1" u="none" strike="noStrike" dirty="0">
                          <a:effectLst/>
                          <a:latin typeface="メイリオ" panose="020B0604030504040204" pitchFamily="50" charset="-128"/>
                          <a:ea typeface="メイリオ" panose="020B0604030504040204" pitchFamily="50" charset="-128"/>
                        </a:rPr>
                        <a:t>1</a:t>
                      </a:r>
                      <a:r>
                        <a:rPr lang="ja-JP" altLang="en-US" sz="1200" b="1" u="none" strike="noStrike" dirty="0">
                          <a:effectLst/>
                          <a:latin typeface="メイリオ" panose="020B0604030504040204" pitchFamily="50" charset="-128"/>
                          <a:ea typeface="メイリオ" panose="020B0604030504040204" pitchFamily="50" charset="-128"/>
                        </a:rPr>
                        <a:t>項</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委託する業務は、次のとおり</a:t>
                      </a:r>
                      <a:b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b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① 全体マネジメント業務　② 保守業務　③ 修繕業務　④ 路面清掃業務　⑤ 水路清掃業務　⑥ 植栽管理業務　⑦ 舗装補修業務　⑧ 雪氷業務　⑨ 改善提案業務　⑩ 緊急措置業務　⑪ 引継業務</a:t>
                      </a:r>
                      <a:endParaRPr lang="ja-JP" altLang="en-US" sz="12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525371557"/>
                  </a:ext>
                </a:extLst>
              </a:tr>
              <a:tr h="1565163">
                <a:tc vMerge="1">
                  <a:txBody>
                    <a:bodyPr/>
                    <a:lstStyle/>
                    <a:p>
                      <a:endParaRPr kumimoji="1" lang="ja-JP" altLang="en-US"/>
                    </a:p>
                  </a:txBody>
                  <a:tcPr/>
                </a:tc>
                <a:tc>
                  <a:txBody>
                    <a:bodyPr/>
                    <a:lstStyle/>
                    <a:p>
                      <a:pPr algn="l" fontAlgn="ctr"/>
                      <a:r>
                        <a:rPr lang="ja-JP" altLang="en-US" sz="1200" b="1" u="none" strike="noStrike">
                          <a:effectLst/>
                          <a:latin typeface="メイリオ" panose="020B0604030504040204" pitchFamily="50" charset="-128"/>
                          <a:ea typeface="メイリオ" panose="020B0604030504040204" pitchFamily="50" charset="-128"/>
                        </a:rPr>
                        <a:t>第</a:t>
                      </a:r>
                      <a:r>
                        <a:rPr lang="en-US" altLang="ja-JP" sz="1200" b="1" u="none" strike="noStrike">
                          <a:effectLst/>
                          <a:latin typeface="メイリオ" panose="020B0604030504040204" pitchFamily="50" charset="-128"/>
                          <a:ea typeface="メイリオ" panose="020B0604030504040204" pitchFamily="50" charset="-128"/>
                        </a:rPr>
                        <a:t>2</a:t>
                      </a:r>
                      <a:r>
                        <a:rPr lang="ja-JP" altLang="en-US" sz="1200" b="1" u="none" strike="noStrike">
                          <a:effectLst/>
                          <a:latin typeface="メイリオ" panose="020B0604030504040204" pitchFamily="50" charset="-128"/>
                          <a:ea typeface="メイリオ" panose="020B0604030504040204" pitchFamily="50" charset="-128"/>
                        </a:rPr>
                        <a:t>項</a:t>
                      </a:r>
                      <a:endParaRPr lang="ja-JP" altLang="en-US" sz="12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総価契約</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】⑤</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水路清掃業務、⑥植栽管理業務（</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B </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除草）、⑦舗装補修業務</a:t>
                      </a:r>
                      <a:endParaRPr lang="en-US" altLang="ja-JP" sz="1200" b="0" u="none" strike="noStrike" dirty="0">
                        <a:solidFill>
                          <a:srgbClr val="0070C0"/>
                        </a:solidFill>
                        <a:effectLst/>
                        <a:latin typeface="メイリオ" panose="020B0604030504040204" pitchFamily="50" charset="-128"/>
                        <a:ea typeface="メイリオ" panose="020B0604030504040204" pitchFamily="50" charset="-128"/>
                      </a:endParaRPr>
                    </a:p>
                    <a:p>
                      <a:pPr algn="l" fontAlgn="ct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　　　　　　（以上は要求水準書に定める作業量又は回数）</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固定費</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Ⅰ】</a:t>
                      </a:r>
                      <a:b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b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　　　　　　①全体マネジメント業務、②保守業務、⑥植栽管理業務（</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 </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除草）、</a:t>
                      </a:r>
                      <a:endParaRPr lang="en-US" altLang="ja-JP" sz="1200" b="0" u="none" strike="noStrike" dirty="0">
                        <a:solidFill>
                          <a:srgbClr val="0070C0"/>
                        </a:solidFill>
                        <a:effectLst/>
                        <a:latin typeface="メイリオ" panose="020B0604030504040204" pitchFamily="50" charset="-128"/>
                        <a:ea typeface="メイリオ" panose="020B0604030504040204" pitchFamily="50" charset="-128"/>
                      </a:endParaRPr>
                    </a:p>
                    <a:p>
                      <a:pPr algn="l" fontAlgn="ct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　　　　　　⑨改善提案業務（提案の企画）、⑩引継業務</a:t>
                      </a:r>
                      <a:endParaRPr lang="en-US" altLang="ja-JP" sz="1200" b="0" u="none" strike="noStrike" dirty="0">
                        <a:solidFill>
                          <a:srgbClr val="0070C0"/>
                        </a:solidFill>
                        <a:effectLst/>
                        <a:latin typeface="メイリオ" panose="020B0604030504040204" pitchFamily="50" charset="-128"/>
                        <a:ea typeface="メイリオ" panose="020B0604030504040204" pitchFamily="50" charset="-128"/>
                      </a:endParaRPr>
                    </a:p>
                    <a:p>
                      <a:pPr algn="l" fontAlgn="ct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　　　　　　（以上は作業量にかかわらず一定額）</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固定費</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Ⅱ】</a:t>
                      </a:r>
                      <a:b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b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　　　　　　　総価契約分の合計　〇〇円</a:t>
                      </a:r>
                      <a:b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b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単価契約</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】③</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修繕業務、④路面清掃業務、⑧雪氷業務（発注者の指示に基づき実施した数量により精算）</a:t>
                      </a:r>
                      <a:endParaRPr lang="en-US" altLang="ja-JP" sz="1200" b="0" u="none" strike="noStrike" dirty="0">
                        <a:solidFill>
                          <a:srgbClr val="0070C0"/>
                        </a:solidFill>
                        <a:effectLst/>
                        <a:latin typeface="メイリオ" panose="020B0604030504040204" pitchFamily="50" charset="-128"/>
                        <a:ea typeface="メイリオ" panose="020B0604030504040204" pitchFamily="50" charset="-128"/>
                      </a:endParaRPr>
                    </a:p>
                    <a:p>
                      <a:pPr algn="l" fontAlgn="ct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変動費</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b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b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　　　　　　　各業務の単価は別表〇</a:t>
                      </a:r>
                      <a:b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b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実費精算</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】⑩ </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緊急措置業務</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変動費</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b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b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業務委託料（総価契約分の合計＋（単価契約分の単価</a:t>
                      </a:r>
                      <a:r>
                        <a:rPr lang="en-US" altLang="ja-JP" sz="1200" b="0" u="none" strike="noStrike" dirty="0">
                          <a:solidFill>
                            <a:srgbClr val="0070C0"/>
                          </a:solidFill>
                          <a:effectLst/>
                          <a:latin typeface="メイリオ" panose="020B0604030504040204" pitchFamily="50" charset="-128"/>
                          <a:ea typeface="メイリオ" panose="020B0604030504040204" pitchFamily="50" charset="-128"/>
                        </a:rPr>
                        <a:t>×</a:t>
                      </a: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予定数量）の合計　○○円　　　　</a:t>
                      </a:r>
                      <a:endParaRPr lang="ja-JP" altLang="en-US" sz="12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302392977"/>
                  </a:ext>
                </a:extLst>
              </a:tr>
              <a:tr h="178323">
                <a:tc vMerge="1">
                  <a:txBody>
                    <a:bodyPr/>
                    <a:lstStyle/>
                    <a:p>
                      <a:endParaRPr kumimoji="1" lang="ja-JP" altLang="en-US"/>
                    </a:p>
                  </a:txBody>
                  <a:tcPr/>
                </a:tc>
                <a:tc>
                  <a:txBody>
                    <a:bodyPr/>
                    <a:lstStyle/>
                    <a:p>
                      <a:pPr algn="l" fontAlgn="ctr"/>
                      <a:r>
                        <a:rPr lang="ja-JP" altLang="en-US" sz="1200" b="1" u="none" strike="noStrike">
                          <a:effectLst/>
                          <a:latin typeface="メイリオ" panose="020B0604030504040204" pitchFamily="50" charset="-128"/>
                          <a:ea typeface="メイリオ" panose="020B0604030504040204" pitchFamily="50" charset="-128"/>
                        </a:rPr>
                        <a:t>第</a:t>
                      </a:r>
                      <a:r>
                        <a:rPr lang="en-US" altLang="ja-JP" sz="1200" b="1" u="none" strike="noStrike">
                          <a:effectLst/>
                          <a:latin typeface="メイリオ" panose="020B0604030504040204" pitchFamily="50" charset="-128"/>
                          <a:ea typeface="メイリオ" panose="020B0604030504040204" pitchFamily="50" charset="-128"/>
                        </a:rPr>
                        <a:t>3</a:t>
                      </a:r>
                      <a:r>
                        <a:rPr lang="ja-JP" altLang="en-US" sz="1200" b="1" u="none" strike="noStrike">
                          <a:effectLst/>
                          <a:latin typeface="メイリオ" panose="020B0604030504040204" pitchFamily="50" charset="-128"/>
                          <a:ea typeface="メイリオ" panose="020B0604030504040204" pitchFamily="50" charset="-128"/>
                        </a:rPr>
                        <a:t>項</a:t>
                      </a:r>
                      <a:endParaRPr lang="ja-JP" altLang="en-US" sz="12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この契約の設計図書は、要求水準書、別表〇に示す図書及び本業務の入札手続きにおいて受注者が提出した提案書とする。</a:t>
                      </a:r>
                      <a:endParaRPr lang="ja-JP" altLang="en-US" sz="12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3572020805"/>
                  </a:ext>
                </a:extLst>
              </a:tr>
              <a:tr h="351678">
                <a:tc vMerge="1">
                  <a:txBody>
                    <a:bodyPr/>
                    <a:lstStyle/>
                    <a:p>
                      <a:endParaRPr kumimoji="1" lang="ja-JP" altLang="en-US"/>
                    </a:p>
                  </a:txBody>
                  <a:tcPr/>
                </a:tc>
                <a:tc>
                  <a:txBody>
                    <a:bodyPr/>
                    <a:lstStyle/>
                    <a:p>
                      <a:pPr algn="l" fontAlgn="ctr"/>
                      <a:r>
                        <a:rPr lang="ja-JP" altLang="en-US" sz="1200" b="1" u="none" strike="noStrike" dirty="0">
                          <a:solidFill>
                            <a:srgbClr val="00B050"/>
                          </a:solidFill>
                          <a:effectLst/>
                          <a:latin typeface="メイリオ" panose="020B0604030504040204" pitchFamily="50" charset="-128"/>
                          <a:ea typeface="メイリオ" panose="020B0604030504040204" pitchFamily="50" charset="-128"/>
                        </a:rPr>
                        <a:t>第</a:t>
                      </a:r>
                      <a:r>
                        <a:rPr lang="en-US" altLang="ja-JP" sz="1200" b="1" u="none" strike="noStrike" dirty="0">
                          <a:solidFill>
                            <a:srgbClr val="00B050"/>
                          </a:solidFill>
                          <a:effectLst/>
                          <a:latin typeface="メイリオ" panose="020B0604030504040204" pitchFamily="50" charset="-128"/>
                          <a:ea typeface="メイリオ" panose="020B0604030504040204" pitchFamily="50" charset="-128"/>
                        </a:rPr>
                        <a:t>19</a:t>
                      </a:r>
                      <a:r>
                        <a:rPr lang="ja-JP" altLang="en-US" sz="1200" b="1" u="none" strike="noStrike" dirty="0">
                          <a:solidFill>
                            <a:srgbClr val="00B050"/>
                          </a:solidFill>
                          <a:effectLst/>
                          <a:latin typeface="メイリオ" panose="020B0604030504040204" pitchFamily="50" charset="-128"/>
                          <a:ea typeface="メイリオ" panose="020B0604030504040204" pitchFamily="50" charset="-128"/>
                        </a:rPr>
                        <a:t>項（追加）</a:t>
                      </a:r>
                      <a:endParaRPr lang="zh-TW" altLang="en-US" sz="1200" b="1"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en-US" altLang="ja-JP" sz="1200" b="0" u="none" strike="noStrike" dirty="0">
                          <a:solidFill>
                            <a:srgbClr val="00B050"/>
                          </a:solidFill>
                          <a:effectLst/>
                          <a:latin typeface="メイリオ" panose="020B0604030504040204" pitchFamily="50" charset="-128"/>
                          <a:ea typeface="メイリオ" panose="020B0604030504040204" pitchFamily="50" charset="-128"/>
                        </a:rPr>
                        <a:t>19</a:t>
                      </a:r>
                      <a:r>
                        <a:rPr lang="ja-JP" altLang="en-US" sz="1200" b="0" u="none" strike="noStrike" dirty="0">
                          <a:solidFill>
                            <a:srgbClr val="00B050"/>
                          </a:solidFill>
                          <a:effectLst/>
                          <a:latin typeface="メイリオ" panose="020B0604030504040204" pitchFamily="50" charset="-128"/>
                          <a:ea typeface="メイリオ" panose="020B0604030504040204" pitchFamily="50" charset="-128"/>
                        </a:rPr>
                        <a:t>　共同企業体の構成員は、本件業務の実施に伴い受注者が負担する債務の履行に関して、連帯して責任を負うものとする。</a:t>
                      </a:r>
                      <a:br>
                        <a:rPr lang="ja-JP" altLang="en-US" sz="1200" b="0" u="none" strike="noStrike" dirty="0">
                          <a:solidFill>
                            <a:srgbClr val="00B050"/>
                          </a:solidFill>
                          <a:effectLst/>
                          <a:latin typeface="メイリオ" panose="020B0604030504040204" pitchFamily="50" charset="-128"/>
                          <a:ea typeface="メイリオ" panose="020B0604030504040204" pitchFamily="50" charset="-128"/>
                        </a:rPr>
                      </a:br>
                      <a:r>
                        <a:rPr lang="ja-JP" altLang="en-US" sz="1200" b="0" u="none" strike="noStrike" dirty="0">
                          <a:solidFill>
                            <a:srgbClr val="00B050"/>
                          </a:solidFill>
                          <a:effectLst/>
                          <a:latin typeface="メイリオ" panose="020B0604030504040204" pitchFamily="50" charset="-128"/>
                          <a:ea typeface="メイリオ" panose="020B0604030504040204" pitchFamily="50" charset="-128"/>
                        </a:rPr>
                        <a:t>［注］受注者が単独企業の場合は第</a:t>
                      </a:r>
                      <a:r>
                        <a:rPr lang="en-US" altLang="ja-JP" sz="1200" b="0" u="none" strike="noStrike" dirty="0">
                          <a:solidFill>
                            <a:srgbClr val="00B050"/>
                          </a:solidFill>
                          <a:effectLst/>
                          <a:latin typeface="メイリオ" panose="020B0604030504040204" pitchFamily="50" charset="-128"/>
                          <a:ea typeface="メイリオ" panose="020B0604030504040204" pitchFamily="50" charset="-128"/>
                        </a:rPr>
                        <a:t>18</a:t>
                      </a:r>
                      <a:r>
                        <a:rPr lang="ja-JP" altLang="en-US" sz="1200" b="0" u="none" strike="noStrike" dirty="0">
                          <a:solidFill>
                            <a:srgbClr val="00B050"/>
                          </a:solidFill>
                          <a:effectLst/>
                          <a:latin typeface="メイリオ" panose="020B0604030504040204" pitchFamily="50" charset="-128"/>
                          <a:ea typeface="メイリオ" panose="020B0604030504040204" pitchFamily="50" charset="-128"/>
                        </a:rPr>
                        <a:t>項及び第</a:t>
                      </a:r>
                      <a:r>
                        <a:rPr lang="en-US" altLang="ja-JP" sz="1200" b="0" u="none" strike="noStrike" dirty="0">
                          <a:solidFill>
                            <a:srgbClr val="00B050"/>
                          </a:solidFill>
                          <a:effectLst/>
                          <a:latin typeface="メイリオ" panose="020B0604030504040204" pitchFamily="50" charset="-128"/>
                          <a:ea typeface="メイリオ" panose="020B0604030504040204" pitchFamily="50" charset="-128"/>
                        </a:rPr>
                        <a:t>19</a:t>
                      </a:r>
                      <a:r>
                        <a:rPr lang="ja-JP" altLang="en-US" sz="1200" b="0" u="none" strike="noStrike" dirty="0">
                          <a:solidFill>
                            <a:srgbClr val="00B050"/>
                          </a:solidFill>
                          <a:effectLst/>
                          <a:latin typeface="メイリオ" panose="020B0604030504040204" pitchFamily="50" charset="-128"/>
                          <a:ea typeface="メイリオ" panose="020B0604030504040204" pitchFamily="50" charset="-128"/>
                        </a:rPr>
                        <a:t>項は削除する。</a:t>
                      </a:r>
                      <a:endParaRPr lang="ja-JP" altLang="en-US" sz="1200" b="0"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3621886917"/>
                  </a:ext>
                </a:extLst>
              </a:tr>
              <a:tr h="351678">
                <a:tc>
                  <a:txBody>
                    <a:bodyPr/>
                    <a:lstStyle/>
                    <a:p>
                      <a:pPr algn="l" fontAlgn="ctr"/>
                      <a:r>
                        <a:rPr lang="ja-JP" altLang="en-US" sz="1200" b="1" u="none" strike="noStrike" dirty="0">
                          <a:effectLst/>
                          <a:latin typeface="メイリオ" panose="020B0604030504040204" pitchFamily="50" charset="-128"/>
                          <a:ea typeface="メイリオ" panose="020B0604030504040204" pitchFamily="50" charset="-128"/>
                        </a:rPr>
                        <a:t>第</a:t>
                      </a:r>
                      <a:r>
                        <a:rPr lang="en-US" altLang="ja-JP" sz="1200" b="1" u="none" strike="noStrike" dirty="0">
                          <a:effectLst/>
                          <a:latin typeface="メイリオ" panose="020B0604030504040204" pitchFamily="50" charset="-128"/>
                          <a:ea typeface="メイリオ" panose="020B0604030504040204" pitchFamily="50" charset="-128"/>
                        </a:rPr>
                        <a:t>1</a:t>
                      </a:r>
                      <a:r>
                        <a:rPr lang="ja-JP" altLang="en-US" sz="1200" b="1" u="none" strike="noStrike" dirty="0">
                          <a:effectLst/>
                          <a:latin typeface="メイリオ" panose="020B0604030504040204" pitchFamily="50" charset="-128"/>
                          <a:ea typeface="メイリオ" panose="020B0604030504040204" pitchFamily="50" charset="-128"/>
                        </a:rPr>
                        <a:t>条の</a:t>
                      </a:r>
                      <a:r>
                        <a:rPr lang="en-US" altLang="ja-JP" sz="1200" b="1" u="none" strike="noStrike" dirty="0">
                          <a:effectLst/>
                          <a:latin typeface="メイリオ" panose="020B0604030504040204" pitchFamily="50" charset="-128"/>
                          <a:ea typeface="メイリオ" panose="020B0604030504040204" pitchFamily="50" charset="-128"/>
                        </a:rPr>
                        <a:t>2</a:t>
                      </a:r>
                      <a:r>
                        <a:rPr lang="ja-JP" altLang="en-US" sz="12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2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1" u="none" strike="noStrike" dirty="0">
                          <a:effectLst/>
                          <a:latin typeface="メイリオ" panose="020B0604030504040204" pitchFamily="50" charset="-128"/>
                          <a:ea typeface="メイリオ" panose="020B0604030504040204" pitchFamily="50" charset="-128"/>
                        </a:rPr>
                        <a:t>　</a:t>
                      </a:r>
                      <a:endParaRPr lang="ja-JP" altLang="en-US" sz="12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引渡しを受ける成果物は、②保守業務、③修繕業務、⑥植栽管理業務、⑦ 舗装補修業務、⑨ 改善提案業務及び⑩ 緊急措置業務に</a:t>
                      </a:r>
                      <a:r>
                        <a:rPr lang="ja-JP" altLang="en-US" sz="1200" b="0" u="none" strike="noStrike">
                          <a:solidFill>
                            <a:srgbClr val="0070C0"/>
                          </a:solidFill>
                          <a:effectLst/>
                          <a:latin typeface="メイリオ" panose="020B0604030504040204" pitchFamily="50" charset="-128"/>
                          <a:ea typeface="メイリオ" panose="020B0604030504040204" pitchFamily="50" charset="-128"/>
                        </a:rPr>
                        <a:t>よって業務の実施箇所</a:t>
                      </a:r>
                      <a:endParaRPr lang="ja-JP" altLang="en-US" sz="12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659512863"/>
                  </a:ext>
                </a:extLst>
              </a:tr>
              <a:tr h="351678">
                <a:tc>
                  <a:txBody>
                    <a:bodyPr/>
                    <a:lstStyle/>
                    <a:p>
                      <a:pPr algn="l" fontAlgn="ctr"/>
                      <a:r>
                        <a:rPr lang="ja-JP" altLang="en-US" sz="1200" b="1" u="none" strike="noStrike" dirty="0">
                          <a:effectLst/>
                          <a:latin typeface="メイリオ" panose="020B0604030504040204" pitchFamily="50" charset="-128"/>
                          <a:ea typeface="メイリオ" panose="020B0604030504040204" pitchFamily="50" charset="-128"/>
                        </a:rPr>
                        <a:t>第</a:t>
                      </a:r>
                      <a:r>
                        <a:rPr lang="en-US" altLang="ja-JP" sz="1200" b="1" u="none" strike="noStrike" dirty="0">
                          <a:effectLst/>
                          <a:latin typeface="メイリオ" panose="020B0604030504040204" pitchFamily="50" charset="-128"/>
                          <a:ea typeface="メイリオ" panose="020B0604030504040204" pitchFamily="50" charset="-128"/>
                        </a:rPr>
                        <a:t>1</a:t>
                      </a:r>
                      <a:r>
                        <a:rPr lang="ja-JP" altLang="en-US" sz="1200" b="1" u="none" strike="noStrike" dirty="0">
                          <a:effectLst/>
                          <a:latin typeface="メイリオ" panose="020B0604030504040204" pitchFamily="50" charset="-128"/>
                          <a:ea typeface="メイリオ" panose="020B0604030504040204" pitchFamily="50" charset="-128"/>
                        </a:rPr>
                        <a:t>条の</a:t>
                      </a:r>
                      <a:r>
                        <a:rPr lang="en-US" altLang="ja-JP" sz="1200" b="1" u="none" strike="noStrike" dirty="0">
                          <a:effectLst/>
                          <a:latin typeface="メイリオ" panose="020B0604030504040204" pitchFamily="50" charset="-128"/>
                          <a:ea typeface="メイリオ" panose="020B0604030504040204" pitchFamily="50" charset="-128"/>
                        </a:rPr>
                        <a:t>3</a:t>
                      </a:r>
                      <a:r>
                        <a:rPr lang="ja-JP" altLang="en-US" sz="12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2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1" u="none" strike="noStrike">
                          <a:effectLst/>
                          <a:latin typeface="メイリオ" panose="020B0604030504040204" pitchFamily="50" charset="-128"/>
                          <a:ea typeface="メイリオ" panose="020B0604030504040204" pitchFamily="50" charset="-128"/>
                        </a:rPr>
                        <a:t>　</a:t>
                      </a:r>
                      <a:endParaRPr lang="ja-JP" altLang="en-US" sz="12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準備期間は契約締結日から本業務開始日（〇年○月〇日）までとする。</a:t>
                      </a:r>
                      <a:endParaRPr lang="ja-JP" altLang="en-US" sz="12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833308038"/>
                  </a:ext>
                </a:extLst>
              </a:tr>
              <a:tr h="351678">
                <a:tc>
                  <a:txBody>
                    <a:bodyPr/>
                    <a:lstStyle/>
                    <a:p>
                      <a:pPr algn="l" fontAlgn="ctr"/>
                      <a:r>
                        <a:rPr lang="ja-JP" altLang="en-US" sz="1200" b="1" u="none" strike="noStrike" dirty="0">
                          <a:effectLst/>
                          <a:latin typeface="メイリオ" panose="020B0604030504040204" pitchFamily="50" charset="-128"/>
                          <a:ea typeface="メイリオ" panose="020B0604030504040204" pitchFamily="50" charset="-128"/>
                        </a:rPr>
                        <a:t>第</a:t>
                      </a:r>
                      <a:r>
                        <a:rPr lang="en-US" altLang="ja-JP" sz="1200" b="1" u="none" strike="noStrike" dirty="0">
                          <a:effectLst/>
                          <a:latin typeface="メイリオ" panose="020B0604030504040204" pitchFamily="50" charset="-128"/>
                          <a:ea typeface="メイリオ" panose="020B0604030504040204" pitchFamily="50" charset="-128"/>
                        </a:rPr>
                        <a:t>1</a:t>
                      </a:r>
                      <a:r>
                        <a:rPr lang="ja-JP" altLang="en-US" sz="1200" b="1" u="none" strike="noStrike" dirty="0">
                          <a:effectLst/>
                          <a:latin typeface="メイリオ" panose="020B0604030504040204" pitchFamily="50" charset="-128"/>
                          <a:ea typeface="メイリオ" panose="020B0604030504040204" pitchFamily="50" charset="-128"/>
                        </a:rPr>
                        <a:t>条の</a:t>
                      </a:r>
                      <a:r>
                        <a:rPr lang="en-US" altLang="ja-JP" sz="1200" b="1" u="none" strike="noStrike" dirty="0">
                          <a:effectLst/>
                          <a:latin typeface="メイリオ" panose="020B0604030504040204" pitchFamily="50" charset="-128"/>
                          <a:ea typeface="メイリオ" panose="020B0604030504040204" pitchFamily="50" charset="-128"/>
                        </a:rPr>
                        <a:t>4</a:t>
                      </a:r>
                      <a:r>
                        <a:rPr lang="ja-JP" altLang="en-US" sz="12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2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1" u="none" strike="noStrike">
                          <a:effectLst/>
                          <a:latin typeface="メイリオ" panose="020B0604030504040204" pitchFamily="50" charset="-128"/>
                          <a:ea typeface="メイリオ" panose="020B0604030504040204" pitchFamily="50" charset="-128"/>
                        </a:rPr>
                        <a:t>　</a:t>
                      </a:r>
                      <a:endParaRPr lang="ja-JP" altLang="en-US" sz="12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⑤水路清掃業務は〇月〇日までに完了する。</a:t>
                      </a:r>
                      <a:b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br>
                      <a:r>
                        <a:rPr lang="ja-JP" altLang="en-US" sz="1200" b="0" u="none" strike="noStrike" dirty="0">
                          <a:solidFill>
                            <a:srgbClr val="0070C0"/>
                          </a:solidFill>
                          <a:effectLst/>
                          <a:latin typeface="メイリオ" panose="020B0604030504040204" pitchFamily="50" charset="-128"/>
                          <a:ea typeface="メイリオ" panose="020B0604030504040204" pitchFamily="50" charset="-128"/>
                        </a:rPr>
                        <a:t>⑧雪氷業務の実施期間は、○年○月○日～○年○月○日とする。</a:t>
                      </a:r>
                      <a:endParaRPr lang="ja-JP" altLang="en-US" sz="12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372291826"/>
                  </a:ext>
                </a:extLst>
              </a:tr>
            </a:tbl>
          </a:graphicData>
        </a:graphic>
      </p:graphicFrame>
      <p:cxnSp>
        <p:nvCxnSpPr>
          <p:cNvPr id="5" name="直線コネクタ 4">
            <a:extLst>
              <a:ext uri="{FF2B5EF4-FFF2-40B4-BE49-F238E27FC236}">
                <a16:creationId xmlns:a16="http://schemas.microsoft.com/office/drawing/2014/main" id="{4F2C7352-954B-479D-B676-52BA91637403}"/>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6" name="Rectangle 24">
            <a:extLst>
              <a:ext uri="{FF2B5EF4-FFF2-40B4-BE49-F238E27FC236}">
                <a16:creationId xmlns:a16="http://schemas.microsoft.com/office/drawing/2014/main" id="{52D0BE48-D815-4F4D-B940-A05E9957B618}"/>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契約情報の記載例⓵</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8" name="Picture 3" descr="\\Jsce-file01\doboku\事務局共有\学会ロゴ\JSCE LOGO Orig.jpg">
            <a:extLst>
              <a:ext uri="{FF2B5EF4-FFF2-40B4-BE49-F238E27FC236}">
                <a16:creationId xmlns:a16="http://schemas.microsoft.com/office/drawing/2014/main" id="{2EB7A361-A341-4B65-A172-ACDFFC3C8066}"/>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sp>
        <p:nvSpPr>
          <p:cNvPr id="12" name="テキスト ボックス 11">
            <a:extLst>
              <a:ext uri="{FF2B5EF4-FFF2-40B4-BE49-F238E27FC236}">
                <a16:creationId xmlns:a16="http://schemas.microsoft.com/office/drawing/2014/main" id="{9CF9AC8D-D79C-4A51-8357-6EB5F7BD612F}"/>
              </a:ext>
            </a:extLst>
          </p:cNvPr>
          <p:cNvSpPr txBox="1"/>
          <p:nvPr/>
        </p:nvSpPr>
        <p:spPr>
          <a:xfrm>
            <a:off x="3114675" y="1047750"/>
            <a:ext cx="184731" cy="369332"/>
          </a:xfrm>
          <a:prstGeom prst="rect">
            <a:avLst/>
          </a:prstGeom>
          <a:noFill/>
        </p:spPr>
        <p:txBody>
          <a:bodyPr wrap="none" rtlCol="0">
            <a:spAutoFit/>
          </a:bodyPr>
          <a:lstStyle/>
          <a:p>
            <a:endParaRPr kumimoji="1" lang="ja-JP" altLang="en-US" dirty="0"/>
          </a:p>
        </p:txBody>
      </p:sp>
      <p:sp>
        <p:nvSpPr>
          <p:cNvPr id="13" name="テキスト ボックス 12">
            <a:extLst>
              <a:ext uri="{FF2B5EF4-FFF2-40B4-BE49-F238E27FC236}">
                <a16:creationId xmlns:a16="http://schemas.microsoft.com/office/drawing/2014/main" id="{01425027-552B-447B-AE1F-03E6C89E30A2}"/>
              </a:ext>
            </a:extLst>
          </p:cNvPr>
          <p:cNvSpPr txBox="1"/>
          <p:nvPr/>
        </p:nvSpPr>
        <p:spPr>
          <a:xfrm>
            <a:off x="548916" y="816917"/>
            <a:ext cx="4061184" cy="830997"/>
          </a:xfrm>
          <a:prstGeom prst="rect">
            <a:avLst/>
          </a:prstGeom>
          <a:noFill/>
          <a:ln w="19050">
            <a:solidFill>
              <a:schemeClr val="tx2"/>
            </a:solidFill>
          </a:ln>
        </p:spPr>
        <p:txBody>
          <a:bodyPr wrap="square" rtlCol="0">
            <a:spAutoFit/>
          </a:bodyPr>
          <a:lstStyle/>
          <a:p>
            <a:r>
              <a:rPr lang="ja-JP" altLang="en-US" sz="1200" b="1" u="none" strike="noStrike" dirty="0">
                <a:solidFill>
                  <a:srgbClr val="0070C0"/>
                </a:solidFill>
                <a:effectLst/>
                <a:latin typeface="メイリオ" panose="020B0604030504040204" pitchFamily="50" charset="-128"/>
                <a:ea typeface="メイリオ" panose="020B0604030504040204" pitchFamily="50" charset="-128"/>
              </a:rPr>
              <a:t>契約標準中の当該契約における具体的内容</a:t>
            </a:r>
            <a:endParaRPr lang="en-US" altLang="ja-JP" sz="1200" b="1" dirty="0">
              <a:solidFill>
                <a:srgbClr val="0070C0"/>
              </a:solidFill>
              <a:latin typeface="メイリオ" panose="020B0604030504040204" pitchFamily="50" charset="-128"/>
              <a:ea typeface="メイリオ" panose="020B0604030504040204" pitchFamily="50" charset="-128"/>
            </a:endParaRPr>
          </a:p>
          <a:p>
            <a:r>
              <a:rPr lang="ja-JP" altLang="en-US" sz="1200" b="1" u="none" strike="noStrike" dirty="0">
                <a:solidFill>
                  <a:schemeClr val="tx1"/>
                </a:solidFill>
                <a:effectLst/>
                <a:latin typeface="メイリオ" panose="020B0604030504040204" pitchFamily="50" charset="-128"/>
                <a:ea typeface="メイリオ" panose="020B0604030504040204" pitchFamily="50" charset="-128"/>
              </a:rPr>
              <a:t>必須条項のうち適用しない条項</a:t>
            </a:r>
            <a:r>
              <a:rPr lang="ja-JP" altLang="en-US" sz="1200" b="1" u="none" strike="noStrike" dirty="0">
                <a:solidFill>
                  <a:srgbClr val="FF0000"/>
                </a:solidFill>
                <a:effectLst/>
                <a:latin typeface="メイリオ" panose="020B0604030504040204" pitchFamily="50" charset="-128"/>
                <a:ea typeface="メイリオ" panose="020B0604030504040204" pitchFamily="50" charset="-128"/>
              </a:rPr>
              <a:t>（削除）</a:t>
            </a:r>
            <a:endParaRPr lang="en-US" altLang="ja-JP" sz="1200" b="1" u="none" strike="noStrike" dirty="0">
              <a:solidFill>
                <a:srgbClr val="FF0000"/>
              </a:solidFill>
              <a:effectLst/>
              <a:latin typeface="メイリオ" panose="020B0604030504040204" pitchFamily="50" charset="-128"/>
              <a:ea typeface="メイリオ" panose="020B0604030504040204" pitchFamily="50" charset="-128"/>
            </a:endParaRPr>
          </a:p>
          <a:p>
            <a:r>
              <a:rPr lang="ja-JP" altLang="en-US" sz="1200" b="1" u="none" strike="noStrike" dirty="0">
                <a:solidFill>
                  <a:schemeClr val="tx1"/>
                </a:solidFill>
                <a:effectLst/>
                <a:latin typeface="メイリオ" panose="020B0604030504040204" pitchFamily="50" charset="-128"/>
                <a:ea typeface="メイリオ" panose="020B0604030504040204" pitchFamily="50" charset="-128"/>
              </a:rPr>
              <a:t>選択条項のうち適用する条項</a:t>
            </a:r>
            <a:r>
              <a:rPr lang="ja-JP" altLang="en-US" sz="1200" b="1" u="none" strike="noStrike" dirty="0">
                <a:solidFill>
                  <a:srgbClr val="FF0000"/>
                </a:solidFill>
                <a:effectLst/>
                <a:latin typeface="メイリオ" panose="020B0604030504040204" pitchFamily="50" charset="-128"/>
                <a:ea typeface="メイリオ" panose="020B0604030504040204" pitchFamily="50" charset="-128"/>
              </a:rPr>
              <a:t>（適用）</a:t>
            </a:r>
            <a:r>
              <a:rPr lang="ja-JP" altLang="en-US" sz="1200" b="1" u="none" strike="noStrike" dirty="0">
                <a:effectLst/>
                <a:latin typeface="メイリオ" panose="020B0604030504040204" pitchFamily="50" charset="-128"/>
                <a:ea typeface="メイリオ" panose="020B0604030504040204" pitchFamily="50" charset="-128"/>
              </a:rPr>
              <a:t>　　　</a:t>
            </a:r>
            <a:endParaRPr lang="en-US" altLang="ja-JP" sz="1200" b="1" u="none" strike="noStrike" dirty="0">
              <a:solidFill>
                <a:srgbClr val="00B050"/>
              </a:solidFill>
              <a:effectLst/>
              <a:latin typeface="メイリオ" panose="020B0604030504040204" pitchFamily="50" charset="-128"/>
              <a:ea typeface="メイリオ" panose="020B0604030504040204" pitchFamily="50" charset="-128"/>
            </a:endParaRPr>
          </a:p>
          <a:p>
            <a:r>
              <a:rPr lang="ja-JP" altLang="en-US" sz="1200" b="1" u="none" strike="noStrike" dirty="0">
                <a:solidFill>
                  <a:srgbClr val="00B050"/>
                </a:solidFill>
                <a:effectLst/>
                <a:latin typeface="メイリオ" panose="020B0604030504040204" pitchFamily="50" charset="-128"/>
                <a:ea typeface="メイリオ" panose="020B0604030504040204" pitchFamily="50" charset="-128"/>
              </a:rPr>
              <a:t>契約標準以外に追加する条項・契約標準を修正する条項</a:t>
            </a:r>
            <a:r>
              <a:rPr lang="ja-JP" altLang="en-US" sz="1200" b="1" u="none" strike="noStrike" dirty="0">
                <a:solidFill>
                  <a:schemeClr val="dk1"/>
                </a:solidFill>
                <a:effectLst/>
                <a:latin typeface="メイリオ" panose="020B0604030504040204" pitchFamily="50" charset="-128"/>
                <a:ea typeface="メイリオ" panose="020B0604030504040204" pitchFamily="50" charset="-128"/>
              </a:rPr>
              <a:t>　　</a:t>
            </a:r>
            <a:endParaRPr kumimoji="1" lang="ja-JP" altLang="en-US" sz="1200" dirty="0"/>
          </a:p>
        </p:txBody>
      </p:sp>
      <p:pic>
        <p:nvPicPr>
          <p:cNvPr id="3" name="録音したサウンド">
            <a:hlinkClick r:id="" action="ppaction://media"/>
            <a:extLst>
              <a:ext uri="{FF2B5EF4-FFF2-40B4-BE49-F238E27FC236}">
                <a16:creationId xmlns:a16="http://schemas.microsoft.com/office/drawing/2014/main" id="{443388D8-218C-4281-9DEC-658D442F21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9212" y="3429000"/>
            <a:ext cx="487363" cy="487363"/>
          </a:xfrm>
          <a:prstGeom prst="rect">
            <a:avLst/>
          </a:prstGeom>
        </p:spPr>
      </p:pic>
      <p:sp>
        <p:nvSpPr>
          <p:cNvPr id="7" name="スライド番号プレースホルダー 3">
            <a:extLst>
              <a:ext uri="{FF2B5EF4-FFF2-40B4-BE49-F238E27FC236}">
                <a16:creationId xmlns:a16="http://schemas.microsoft.com/office/drawing/2014/main" id="{572E26EF-95FF-AFB1-C5D7-3843EDDF0FBF}"/>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21</a:t>
            </a:fld>
            <a:endParaRPr lang="en-US" altLang="ja-JP" sz="1400" dirty="0">
              <a:solidFill>
                <a:srgbClr val="000000"/>
              </a:solidFill>
            </a:endParaRPr>
          </a:p>
        </p:txBody>
      </p:sp>
    </p:spTree>
    <p:extLst>
      <p:ext uri="{BB962C8B-B14F-4D97-AF65-F5344CB8AC3E}">
        <p14:creationId xmlns:p14="http://schemas.microsoft.com/office/powerpoint/2010/main" val="2118260424"/>
      </p:ext>
    </p:extLst>
  </p:cSld>
  <p:clrMapOvr>
    <a:masterClrMapping/>
  </p:clrMapOvr>
  <mc:AlternateContent xmlns:mc="http://schemas.openxmlformats.org/markup-compatibility/2006" xmlns:p14="http://schemas.microsoft.com/office/powerpoint/2010/main">
    <mc:Choice Requires="p14">
      <p:transition spd="slow" p14:dur="2000" advTm="29894"/>
    </mc:Choice>
    <mc:Fallback xmlns="">
      <p:transition spd="slow" advTm="29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555102525"/>
              </p:ext>
            </p:extLst>
          </p:nvPr>
        </p:nvGraphicFramePr>
        <p:xfrm>
          <a:off x="252663" y="1642095"/>
          <a:ext cx="9405687" cy="4205232"/>
        </p:xfrm>
        <a:graphic>
          <a:graphicData uri="http://schemas.openxmlformats.org/drawingml/2006/table">
            <a:tbl>
              <a:tblPr>
                <a:tableStyleId>{5C22544A-7EE6-4342-B048-85BDC9FD1C3A}</a:tableStyleId>
              </a:tblPr>
              <a:tblGrid>
                <a:gridCol w="702083">
                  <a:extLst>
                    <a:ext uri="{9D8B030D-6E8A-4147-A177-3AD203B41FA5}">
                      <a16:colId xmlns:a16="http://schemas.microsoft.com/office/drawing/2014/main" val="2506507429"/>
                    </a:ext>
                  </a:extLst>
                </a:gridCol>
                <a:gridCol w="505821">
                  <a:extLst>
                    <a:ext uri="{9D8B030D-6E8A-4147-A177-3AD203B41FA5}">
                      <a16:colId xmlns:a16="http://schemas.microsoft.com/office/drawing/2014/main" val="4251359182"/>
                    </a:ext>
                  </a:extLst>
                </a:gridCol>
                <a:gridCol w="8197783">
                  <a:extLst>
                    <a:ext uri="{9D8B030D-6E8A-4147-A177-3AD203B41FA5}">
                      <a16:colId xmlns:a16="http://schemas.microsoft.com/office/drawing/2014/main" val="3045091843"/>
                    </a:ext>
                  </a:extLst>
                </a:gridCol>
              </a:tblGrid>
              <a:tr h="525033">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第</a:t>
                      </a:r>
                      <a:r>
                        <a:rPr lang="en-US" altLang="ja-JP" sz="1100" b="1" u="none" strike="noStrike" dirty="0">
                          <a:effectLst/>
                          <a:latin typeface="メイリオ" panose="020B0604030504040204" pitchFamily="50" charset="-128"/>
                          <a:ea typeface="メイリオ" panose="020B0604030504040204" pitchFamily="50" charset="-128"/>
                        </a:rPr>
                        <a:t>3</a:t>
                      </a:r>
                      <a:r>
                        <a:rPr lang="ja-JP" altLang="en-US" sz="1100" b="1" u="none" strike="noStrike" dirty="0">
                          <a:effectLst/>
                          <a:latin typeface="メイリオ" panose="020B0604030504040204" pitchFamily="50" charset="-128"/>
                          <a:ea typeface="メイリオ" panose="020B0604030504040204" pitchFamily="50" charset="-128"/>
                        </a:rPr>
                        <a:t>条の</a:t>
                      </a:r>
                      <a:r>
                        <a:rPr lang="en-US" altLang="ja-JP" sz="1100" b="1" u="none" strike="noStrike" dirty="0">
                          <a:effectLst/>
                          <a:latin typeface="メイリオ" panose="020B0604030504040204" pitchFamily="50" charset="-128"/>
                          <a:ea typeface="メイリオ" panose="020B0604030504040204" pitchFamily="50" charset="-128"/>
                        </a:rPr>
                        <a:t>2</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　</a:t>
                      </a:r>
                      <a:endParaRPr lang="ja-JP" altLang="en-US" sz="11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年間維持管理実施計画書及び本業務開始月（〇年○月）及び翌月（〇年○月）の月間維持管理実施計画書を発注者に提出し確認を得る期限　本契約締結日から</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14</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日後</a:t>
                      </a:r>
                      <a:b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b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〇年○月以降の月間維持管理実施計画書を発注者に提出し確認を得る期限　前月末日</a:t>
                      </a:r>
                      <a:endParaRPr lang="ja-JP" altLang="en-US" sz="11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535608751"/>
                  </a:ext>
                </a:extLst>
              </a:tr>
              <a:tr h="351678">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第</a:t>
                      </a:r>
                      <a:r>
                        <a:rPr lang="en-US" altLang="ja-JP" sz="1100" b="1" u="none" strike="noStrike" dirty="0">
                          <a:effectLst/>
                          <a:latin typeface="メイリオ" panose="020B0604030504040204" pitchFamily="50" charset="-128"/>
                          <a:ea typeface="メイリオ" panose="020B0604030504040204" pitchFamily="50" charset="-128"/>
                        </a:rPr>
                        <a:t>3</a:t>
                      </a:r>
                      <a:r>
                        <a:rPr lang="ja-JP" altLang="en-US" sz="1100" b="1" u="none" strike="noStrike" dirty="0">
                          <a:effectLst/>
                          <a:latin typeface="メイリオ" panose="020B0604030504040204" pitchFamily="50" charset="-128"/>
                          <a:ea typeface="メイリオ" panose="020B0604030504040204" pitchFamily="50" charset="-128"/>
                        </a:rPr>
                        <a:t>条の</a:t>
                      </a:r>
                      <a:r>
                        <a:rPr lang="en-US" altLang="ja-JP" sz="1100" b="1" u="none" strike="noStrike" dirty="0">
                          <a:effectLst/>
                          <a:latin typeface="メイリオ" panose="020B0604030504040204" pitchFamily="50" charset="-128"/>
                          <a:ea typeface="メイリオ" panose="020B0604030504040204" pitchFamily="50" charset="-128"/>
                        </a:rPr>
                        <a:t>3</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第</a:t>
                      </a:r>
                      <a:r>
                        <a:rPr lang="en-US" altLang="ja-JP" sz="1100" b="1" u="none" strike="noStrike">
                          <a:effectLst/>
                          <a:latin typeface="メイリオ" panose="020B0604030504040204" pitchFamily="50" charset="-128"/>
                          <a:ea typeface="メイリオ" panose="020B0604030504040204" pitchFamily="50" charset="-128"/>
                        </a:rPr>
                        <a:t>2</a:t>
                      </a:r>
                      <a:r>
                        <a:rPr lang="ja-JP" altLang="en-US" sz="1100" b="1" u="none" strike="noStrike">
                          <a:effectLst/>
                          <a:latin typeface="メイリオ" panose="020B0604030504040204" pitchFamily="50" charset="-128"/>
                          <a:ea typeface="メイリオ" panose="020B0604030504040204" pitchFamily="50" charset="-128"/>
                        </a:rPr>
                        <a:t>項</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提案の採否についての発注者の回答期限　提案日から</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30</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日以内</a:t>
                      </a:r>
                      <a:endParaRPr lang="ja-JP" altLang="en-US" sz="11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115508326"/>
                  </a:ext>
                </a:extLst>
              </a:tr>
              <a:tr h="178323">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第</a:t>
                      </a:r>
                      <a:r>
                        <a:rPr lang="en-US" altLang="ja-JP" sz="1100" b="1" u="none" strike="noStrike">
                          <a:effectLst/>
                          <a:latin typeface="メイリオ" panose="020B0604030504040204" pitchFamily="50" charset="-128"/>
                          <a:ea typeface="メイリオ" panose="020B0604030504040204" pitchFamily="50" charset="-128"/>
                        </a:rPr>
                        <a:t>4</a:t>
                      </a:r>
                      <a:r>
                        <a:rPr lang="ja-JP" altLang="en-US" sz="1100" b="1" u="none" strike="noStrike">
                          <a:effectLst/>
                          <a:latin typeface="メイリオ" panose="020B0604030504040204" pitchFamily="50" charset="-128"/>
                          <a:ea typeface="メイリオ" panose="020B0604030504040204" pitchFamily="50" charset="-128"/>
                        </a:rPr>
                        <a:t>条</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　</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A)</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金銭的保証とし、保証の額は業務委託料の</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10</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分の</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1</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以上とする。</a:t>
                      </a:r>
                      <a:endParaRPr lang="ja-JP" altLang="en-US" sz="11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500035256"/>
                  </a:ext>
                </a:extLst>
              </a:tr>
              <a:tr h="178323">
                <a:tc rowSpan="2">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第</a:t>
                      </a:r>
                      <a:r>
                        <a:rPr lang="en-US" altLang="ja-JP" sz="1100" b="1" u="none" strike="noStrike">
                          <a:effectLst/>
                          <a:latin typeface="メイリオ" panose="020B0604030504040204" pitchFamily="50" charset="-128"/>
                          <a:ea typeface="メイリオ" panose="020B0604030504040204" pitchFamily="50" charset="-128"/>
                        </a:rPr>
                        <a:t>5</a:t>
                      </a:r>
                      <a:r>
                        <a:rPr lang="ja-JP" altLang="en-US" sz="1100" b="1" u="none" strike="noStrike">
                          <a:effectLst/>
                          <a:latin typeface="メイリオ" panose="020B0604030504040204" pitchFamily="50" charset="-128"/>
                          <a:ea typeface="メイリオ" panose="020B0604030504040204" pitchFamily="50" charset="-128"/>
                        </a:rPr>
                        <a:t>条</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第</a:t>
                      </a:r>
                      <a:r>
                        <a:rPr lang="en-US" altLang="ja-JP" sz="1100" b="1" u="none" strike="noStrike" dirty="0">
                          <a:solidFill>
                            <a:srgbClr val="FF0000"/>
                          </a:solidFill>
                          <a:effectLst/>
                          <a:latin typeface="メイリオ" panose="020B0604030504040204" pitchFamily="50" charset="-128"/>
                          <a:ea typeface="メイリオ" panose="020B0604030504040204" pitchFamily="50" charset="-128"/>
                        </a:rPr>
                        <a:t>1</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項</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FF0000"/>
                          </a:solidFill>
                          <a:effectLst/>
                          <a:latin typeface="メイリオ" panose="020B0604030504040204" pitchFamily="50" charset="-128"/>
                          <a:ea typeface="メイリオ" panose="020B0604030504040204" pitchFamily="50" charset="-128"/>
                        </a:rPr>
                        <a:t>ただし書は削除する。</a:t>
                      </a:r>
                      <a:endParaRPr lang="ja-JP" altLang="en-US" sz="1100" b="0"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680877998"/>
                  </a:ext>
                </a:extLst>
              </a:tr>
              <a:tr h="351678">
                <a:tc vMerge="1">
                  <a:txBody>
                    <a:bodyPr/>
                    <a:lstStyle/>
                    <a:p>
                      <a:endParaRPr kumimoji="1" lang="ja-JP" altLang="en-US"/>
                    </a:p>
                  </a:txBody>
                  <a:tcPr/>
                </a:tc>
                <a:tc>
                  <a:txBody>
                    <a:bodyPr/>
                    <a:lstStyle/>
                    <a:p>
                      <a:pPr algn="l" fontAlgn="ct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第</a:t>
                      </a:r>
                      <a:r>
                        <a:rPr lang="en-US" altLang="ja-JP" sz="1100" b="1" u="none" strike="noStrike" dirty="0">
                          <a:solidFill>
                            <a:srgbClr val="FF0000"/>
                          </a:solidFill>
                          <a:effectLst/>
                          <a:latin typeface="メイリオ" panose="020B0604030504040204" pitchFamily="50" charset="-128"/>
                          <a:ea typeface="メイリオ" panose="020B0604030504040204" pitchFamily="50" charset="-128"/>
                        </a:rPr>
                        <a:t>3</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項、第</a:t>
                      </a:r>
                      <a:r>
                        <a:rPr lang="en-US" altLang="ja-JP" sz="1100" b="1" u="none" strike="noStrike" dirty="0">
                          <a:solidFill>
                            <a:srgbClr val="FF0000"/>
                          </a:solidFill>
                          <a:effectLst/>
                          <a:latin typeface="メイリオ" panose="020B0604030504040204" pitchFamily="50" charset="-128"/>
                          <a:ea typeface="メイリオ" panose="020B0604030504040204" pitchFamily="50" charset="-128"/>
                        </a:rPr>
                        <a:t>4</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項</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FF0000"/>
                          </a:solidFill>
                          <a:effectLst/>
                          <a:latin typeface="メイリオ" panose="020B0604030504040204" pitchFamily="50" charset="-128"/>
                          <a:ea typeface="メイリオ" panose="020B0604030504040204" pitchFamily="50" charset="-128"/>
                        </a:rPr>
                        <a:t>削除</a:t>
                      </a:r>
                      <a:endParaRPr lang="ja-JP" altLang="en-US" sz="1100" b="0"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860548485"/>
                  </a:ext>
                </a:extLst>
              </a:tr>
              <a:tr h="178323">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第</a:t>
                      </a:r>
                      <a:r>
                        <a:rPr lang="en-US" altLang="ja-JP" sz="1100" b="1" u="none" strike="noStrike">
                          <a:effectLst/>
                          <a:latin typeface="メイリオ" panose="020B0604030504040204" pitchFamily="50" charset="-128"/>
                          <a:ea typeface="メイリオ" panose="020B0604030504040204" pitchFamily="50" charset="-128"/>
                        </a:rPr>
                        <a:t>7</a:t>
                      </a:r>
                      <a:r>
                        <a:rPr lang="ja-JP" altLang="en-US" sz="1100" b="1" u="none" strike="noStrike">
                          <a:effectLst/>
                          <a:latin typeface="メイリオ" panose="020B0604030504040204" pitchFamily="50" charset="-128"/>
                          <a:ea typeface="メイリオ" panose="020B0604030504040204" pitchFamily="50" charset="-128"/>
                        </a:rPr>
                        <a:t>条の</a:t>
                      </a:r>
                      <a:r>
                        <a:rPr lang="en-US" altLang="ja-JP" sz="1100" b="1" u="none" strike="noStrike">
                          <a:effectLst/>
                          <a:latin typeface="メイリオ" panose="020B0604030504040204" pitchFamily="50" charset="-128"/>
                          <a:ea typeface="メイリオ" panose="020B0604030504040204" pitchFamily="50" charset="-128"/>
                        </a:rPr>
                        <a:t>2</a:t>
                      </a:r>
                      <a:endParaRPr lang="en-US" altLang="ja-JP"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　</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（Ｂ）下請契約の相手方のみを社会保険等加入建設業者に限定する。違約罰は課さない。</a:t>
                      </a:r>
                      <a:endParaRPr lang="ja-JP" altLang="en-US" sz="11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33465025"/>
                  </a:ext>
                </a:extLst>
              </a:tr>
              <a:tr h="698388">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第</a:t>
                      </a:r>
                      <a:r>
                        <a:rPr lang="en-US" altLang="ja-JP" sz="1100" b="1" u="none" strike="noStrike" dirty="0">
                          <a:effectLst/>
                          <a:latin typeface="メイリオ" panose="020B0604030504040204" pitchFamily="50" charset="-128"/>
                          <a:ea typeface="メイリオ" panose="020B0604030504040204" pitchFamily="50" charset="-128"/>
                        </a:rPr>
                        <a:t>15</a:t>
                      </a:r>
                      <a:r>
                        <a:rPr lang="ja-JP" altLang="en-US" sz="1100" b="1" u="none" strike="noStrike" dirty="0">
                          <a:effectLst/>
                          <a:latin typeface="メイリオ" panose="020B0604030504040204" pitchFamily="50" charset="-128"/>
                          <a:ea typeface="メイリオ" panose="020B0604030504040204" pitchFamily="50" charset="-128"/>
                        </a:rPr>
                        <a:t>条</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　</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同条に以下を追加する。</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12</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　受注者が第</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2</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項の通知をしたにもかかわらず監督員がその使用を要求し、かつ、その品質又は規格が使用に適当でないために受注者が損害を受けたときは、発注者は、その損害を賠償しなければならない。賠償額は、発注者と受注者が協議して定めるものとする。</a:t>
                      </a:r>
                      <a:endParaRPr lang="ja-JP" altLang="en-US" sz="1100" b="0"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033105547"/>
                  </a:ext>
                </a:extLst>
              </a:tr>
              <a:tr h="351678">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第</a:t>
                      </a:r>
                      <a:r>
                        <a:rPr lang="en-US" altLang="ja-JP" sz="1100" b="1" u="none" strike="noStrike" dirty="0">
                          <a:effectLst/>
                          <a:latin typeface="メイリオ" panose="020B0604030504040204" pitchFamily="50" charset="-128"/>
                          <a:ea typeface="メイリオ" panose="020B0604030504040204" pitchFamily="50" charset="-128"/>
                        </a:rPr>
                        <a:t>15</a:t>
                      </a:r>
                      <a:r>
                        <a:rPr lang="ja-JP" altLang="en-US" sz="1100" b="1" u="none" strike="noStrike" dirty="0">
                          <a:effectLst/>
                          <a:latin typeface="メイリオ" panose="020B0604030504040204" pitchFamily="50" charset="-128"/>
                          <a:ea typeface="メイリオ" panose="020B0604030504040204" pitchFamily="50" charset="-128"/>
                        </a:rPr>
                        <a:t>条の</a:t>
                      </a:r>
                      <a:r>
                        <a:rPr lang="en-US" altLang="ja-JP" sz="1100" b="1" u="none" strike="noStrike" dirty="0">
                          <a:effectLst/>
                          <a:latin typeface="メイリオ" panose="020B0604030504040204" pitchFamily="50" charset="-128"/>
                          <a:ea typeface="メイリオ" panose="020B0604030504040204" pitchFamily="50" charset="-128"/>
                        </a:rPr>
                        <a:t>2</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　</a:t>
                      </a:r>
                      <a:endParaRPr lang="ja-JP" altLang="en-US" sz="11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a:effectLst/>
                          <a:latin typeface="メイリオ" panose="020B0604030504040204" pitchFamily="50" charset="-128"/>
                          <a:ea typeface="メイリオ" panose="020B0604030504040204" pitchFamily="50" charset="-128"/>
                        </a:rPr>
                        <a:t>　</a:t>
                      </a:r>
                      <a:endParaRPr lang="ja-JP" altLang="en-US" sz="1100" b="0"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884096355"/>
                  </a:ext>
                </a:extLst>
              </a:tr>
              <a:tr h="1391808">
                <a:tc>
                  <a:txBody>
                    <a:bodyPr/>
                    <a:lstStyle/>
                    <a:p>
                      <a:pPr algn="l" fontAlgn="ctr"/>
                      <a:r>
                        <a:rPr lang="ja-JP" altLang="en-US" sz="1100" b="1" u="none" strike="noStrike" dirty="0">
                          <a:solidFill>
                            <a:schemeClr val="tx1"/>
                          </a:solidFill>
                          <a:effectLst/>
                          <a:latin typeface="メイリオ" panose="020B0604030504040204" pitchFamily="50" charset="-128"/>
                          <a:ea typeface="メイリオ" panose="020B0604030504040204" pitchFamily="50" charset="-128"/>
                        </a:rPr>
                        <a:t>第</a:t>
                      </a:r>
                      <a:r>
                        <a:rPr lang="en-US" altLang="ja-JP" sz="1100" b="1" u="none" strike="noStrike" dirty="0">
                          <a:solidFill>
                            <a:schemeClr val="tx1"/>
                          </a:solidFill>
                          <a:effectLst/>
                          <a:latin typeface="メイリオ" panose="020B0604030504040204" pitchFamily="50" charset="-128"/>
                          <a:ea typeface="メイリオ" panose="020B0604030504040204" pitchFamily="50" charset="-128"/>
                        </a:rPr>
                        <a:t>30</a:t>
                      </a:r>
                      <a:r>
                        <a:rPr lang="ja-JP" altLang="en-US" sz="1100" b="1" u="none" strike="noStrike" dirty="0">
                          <a:solidFill>
                            <a:schemeClr val="tx1"/>
                          </a:solidFill>
                          <a:effectLst/>
                          <a:latin typeface="メイリオ" panose="020B0604030504040204" pitchFamily="50" charset="-128"/>
                          <a:ea typeface="メイリオ" panose="020B0604030504040204" pitchFamily="50" charset="-128"/>
                        </a:rPr>
                        <a:t>条</a:t>
                      </a:r>
                      <a:endParaRPr lang="en-US" altLang="ja-JP" sz="1100" b="1" u="none" strike="noStrike" dirty="0">
                        <a:solidFill>
                          <a:schemeClr val="tx1"/>
                        </a:solidFill>
                        <a:effectLst/>
                        <a:latin typeface="メイリオ" panose="020B0604030504040204" pitchFamily="50" charset="-128"/>
                        <a:ea typeface="メイリオ" panose="020B0604030504040204" pitchFamily="50" charset="-128"/>
                      </a:endParaRPr>
                    </a:p>
                    <a:p>
                      <a:pPr algn="l" fontAlgn="ctr"/>
                      <a:r>
                        <a:rPr lang="en-US" altLang="ja-JP" sz="1100" b="1" u="none" strike="noStrike" dirty="0">
                          <a:effectLst/>
                          <a:latin typeface="メイリオ" panose="020B0604030504040204" pitchFamily="50" charset="-128"/>
                          <a:ea typeface="メイリオ" panose="020B0604030504040204" pitchFamily="50" charset="-128"/>
                        </a:rPr>
                        <a:t>2</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100" b="1"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　</a:t>
                      </a:r>
                      <a:endParaRPr lang="ja-JP" altLang="en-US" sz="11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（不可抗力に起因する業務）</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本件業務のうち、要求水準書に定める植栽管理業務のうちＡ除草業務及び舗装補修業務について、事故、災害等の不可抗力に起因して業務の実施が必要となった場合、受注者は発注者に通知した上で、当該業務を実施する。</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３ 前２項に定める業務を除き、本件業務の実施について、事故、災害等の不可抗力に起因して業務の実施が必要となった場合は、要求水準書に定めるところに従う。</a:t>
                      </a:r>
                      <a:endParaRPr lang="ja-JP" altLang="en-US" sz="1100" b="0"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356605684"/>
                  </a:ext>
                </a:extLst>
              </a:tr>
            </a:tbl>
          </a:graphicData>
        </a:graphic>
      </p:graphicFrame>
      <p:cxnSp>
        <p:nvCxnSpPr>
          <p:cNvPr id="8" name="直線コネクタ 7">
            <a:extLst>
              <a:ext uri="{FF2B5EF4-FFF2-40B4-BE49-F238E27FC236}">
                <a16:creationId xmlns:a16="http://schemas.microsoft.com/office/drawing/2014/main" id="{661D82A4-9F54-4BBC-84B7-6200ED17C0BC}"/>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0" name="Rectangle 24">
            <a:extLst>
              <a:ext uri="{FF2B5EF4-FFF2-40B4-BE49-F238E27FC236}">
                <a16:creationId xmlns:a16="http://schemas.microsoft.com/office/drawing/2014/main" id="{E95C7268-90F2-4F9C-8681-CE12762BE0E1}"/>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契約情報の記載例⓶</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11" name="Picture 3" descr="\\Jsce-file01\doboku\事務局共有\学会ロゴ\JSCE LOGO Orig.jpg">
            <a:extLst>
              <a:ext uri="{FF2B5EF4-FFF2-40B4-BE49-F238E27FC236}">
                <a16:creationId xmlns:a16="http://schemas.microsoft.com/office/drawing/2014/main" id="{453AD34C-9309-4DDB-ABD3-50A9C612F6D3}"/>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pic>
        <p:nvPicPr>
          <p:cNvPr id="2" name="録音したサウンド">
            <a:hlinkClick r:id="" action="ppaction://media"/>
            <a:extLst>
              <a:ext uri="{FF2B5EF4-FFF2-40B4-BE49-F238E27FC236}">
                <a16:creationId xmlns:a16="http://schemas.microsoft.com/office/drawing/2014/main" id="{F52A1923-23AB-4CEE-AD93-26112E1314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3429000"/>
            <a:ext cx="487363" cy="487363"/>
          </a:xfrm>
          <a:prstGeom prst="rect">
            <a:avLst/>
          </a:prstGeom>
        </p:spPr>
      </p:pic>
      <p:sp>
        <p:nvSpPr>
          <p:cNvPr id="3" name="スライド番号プレースホルダー 3">
            <a:extLst>
              <a:ext uri="{FF2B5EF4-FFF2-40B4-BE49-F238E27FC236}">
                <a16:creationId xmlns:a16="http://schemas.microsoft.com/office/drawing/2014/main" id="{745FDFE0-94E4-F4E8-2723-61890CBAD28E}"/>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22</a:t>
            </a:fld>
            <a:endParaRPr lang="en-US" altLang="ja-JP" sz="1400" dirty="0">
              <a:solidFill>
                <a:srgbClr val="000000"/>
              </a:solidFill>
            </a:endParaRPr>
          </a:p>
        </p:txBody>
      </p:sp>
    </p:spTree>
    <p:extLst>
      <p:ext uri="{BB962C8B-B14F-4D97-AF65-F5344CB8AC3E}">
        <p14:creationId xmlns:p14="http://schemas.microsoft.com/office/powerpoint/2010/main" val="3766202489"/>
      </p:ext>
    </p:extLst>
  </p:cSld>
  <p:clrMapOvr>
    <a:masterClrMapping/>
  </p:clrMapOvr>
  <mc:AlternateContent xmlns:mc="http://schemas.openxmlformats.org/markup-compatibility/2006" xmlns:p14="http://schemas.microsoft.com/office/powerpoint/2010/main">
    <mc:Choice Requires="p14">
      <p:transition spd="slow" p14:dur="2000" advTm="36070"/>
    </mc:Choice>
    <mc:Fallback xmlns="">
      <p:transition spd="slow" advTm="3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411550135"/>
              </p:ext>
            </p:extLst>
          </p:nvPr>
        </p:nvGraphicFramePr>
        <p:xfrm>
          <a:off x="143220" y="1249969"/>
          <a:ext cx="9622542" cy="4542006"/>
        </p:xfrm>
        <a:graphic>
          <a:graphicData uri="http://schemas.openxmlformats.org/drawingml/2006/table">
            <a:tbl>
              <a:tblPr>
                <a:tableStyleId>{5C22544A-7EE6-4342-B048-85BDC9FD1C3A}</a:tableStyleId>
              </a:tblPr>
              <a:tblGrid>
                <a:gridCol w="716095">
                  <a:extLst>
                    <a:ext uri="{9D8B030D-6E8A-4147-A177-3AD203B41FA5}">
                      <a16:colId xmlns:a16="http://schemas.microsoft.com/office/drawing/2014/main" val="1333463808"/>
                    </a:ext>
                  </a:extLst>
                </a:gridCol>
                <a:gridCol w="438609">
                  <a:extLst>
                    <a:ext uri="{9D8B030D-6E8A-4147-A177-3AD203B41FA5}">
                      <a16:colId xmlns:a16="http://schemas.microsoft.com/office/drawing/2014/main" val="3633791841"/>
                    </a:ext>
                  </a:extLst>
                </a:gridCol>
                <a:gridCol w="8467838">
                  <a:extLst>
                    <a:ext uri="{9D8B030D-6E8A-4147-A177-3AD203B41FA5}">
                      <a16:colId xmlns:a16="http://schemas.microsoft.com/office/drawing/2014/main" val="2363276077"/>
                    </a:ext>
                  </a:extLst>
                </a:gridCol>
              </a:tblGrid>
              <a:tr h="698388">
                <a:tc rowSpan="3">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第</a:t>
                      </a:r>
                      <a:r>
                        <a:rPr lang="en-US" altLang="ja-JP" sz="1100" b="1" u="none" strike="noStrike" dirty="0">
                          <a:effectLst/>
                          <a:latin typeface="メイリオ" panose="020B0604030504040204" pitchFamily="50" charset="-128"/>
                          <a:ea typeface="メイリオ" panose="020B0604030504040204" pitchFamily="50" charset="-128"/>
                        </a:rPr>
                        <a:t>38</a:t>
                      </a:r>
                      <a:r>
                        <a:rPr lang="ja-JP" altLang="en-US" sz="1100" b="1" u="none" strike="noStrike" dirty="0">
                          <a:effectLst/>
                          <a:latin typeface="メイリオ" panose="020B0604030504040204" pitchFamily="50" charset="-128"/>
                          <a:ea typeface="メイリオ" panose="020B0604030504040204" pitchFamily="50" charset="-128"/>
                        </a:rPr>
                        <a:t>条</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第</a:t>
                      </a:r>
                      <a:r>
                        <a:rPr lang="en-US" altLang="ja-JP" sz="1100" b="1" u="none" strike="noStrike" dirty="0">
                          <a:effectLst/>
                          <a:latin typeface="メイリオ" panose="020B0604030504040204" pitchFamily="50" charset="-128"/>
                          <a:ea typeface="メイリオ" panose="020B0604030504040204" pitchFamily="50" charset="-128"/>
                        </a:rPr>
                        <a:t>1</a:t>
                      </a:r>
                      <a:r>
                        <a:rPr lang="ja-JP" altLang="en-US" sz="1100" b="1" u="none" strike="noStrike" dirty="0">
                          <a:effectLst/>
                          <a:latin typeface="メイリオ" panose="020B0604030504040204" pitchFamily="50" charset="-128"/>
                          <a:ea typeface="メイリオ" panose="020B0604030504040204" pitchFamily="50" charset="-128"/>
                        </a:rPr>
                        <a:t>項</a:t>
                      </a:r>
                      <a:endParaRPr lang="ja-JP" altLang="en-US" sz="11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第</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1</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項の「既履行部分」は、第</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1</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条第</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2</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項の固定費</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Ⅰ</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及び変動費の支払い対象となる業務については当該作業が完了した部分、固定費</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Ⅱ</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の支払い対象となる業務については当該業務の実施部分とする。</a:t>
                      </a:r>
                      <a:b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b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第</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1</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項のただし書は（</a:t>
                      </a:r>
                      <a:r>
                        <a:rPr lang="en-US" altLang="ja-JP" sz="1100" b="0" u="none" strike="noStrike" dirty="0">
                          <a:solidFill>
                            <a:srgbClr val="0070C0"/>
                          </a:solidFill>
                          <a:effectLst/>
                          <a:latin typeface="メイリオ" panose="020B0604030504040204" pitchFamily="50" charset="-128"/>
                          <a:ea typeface="メイリオ" panose="020B0604030504040204" pitchFamily="50" charset="-128"/>
                        </a:rPr>
                        <a:t>A</a:t>
                      </a:r>
                      <a:r>
                        <a:rPr lang="ja-JP" altLang="en-US" sz="1100" b="0" u="none" strike="noStrike" dirty="0">
                          <a:solidFill>
                            <a:srgbClr val="0070C0"/>
                          </a:solidFill>
                          <a:effectLst/>
                          <a:latin typeface="メイリオ" panose="020B0604030504040204" pitchFamily="50" charset="-128"/>
                          <a:ea typeface="メイリオ" panose="020B0604030504040204" pitchFamily="50" charset="-128"/>
                        </a:rPr>
                        <a:t>）スケジュール払いとし、本件業務開始日から○年○月末日までを第一期、○年○月○日から○年○月末日までを第二期、○年○月○日から○年○月末日までを第三期、○年○月○日から〇年○月末日までを第四期とする。</a:t>
                      </a:r>
                      <a:endParaRPr lang="ja-JP" altLang="en-US" sz="1100" b="0" i="0" u="none" strike="noStrike" dirty="0">
                        <a:solidFill>
                          <a:srgbClr val="0070C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545558065"/>
                  </a:ext>
                </a:extLst>
              </a:tr>
              <a:tr h="525033">
                <a:tc vMerge="1">
                  <a:txBody>
                    <a:bodyPr/>
                    <a:lstStyle/>
                    <a:p>
                      <a:endParaRPr kumimoji="1" lang="ja-JP" altLang="en-US"/>
                    </a:p>
                  </a:txBody>
                  <a:tcP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第</a:t>
                      </a:r>
                      <a:r>
                        <a:rPr lang="en-US" altLang="ja-JP" sz="1100" b="1" u="none" strike="noStrike">
                          <a:effectLst/>
                          <a:latin typeface="メイリオ" panose="020B0604030504040204" pitchFamily="50" charset="-128"/>
                          <a:ea typeface="メイリオ" panose="020B0604030504040204" pitchFamily="50" charset="-128"/>
                        </a:rPr>
                        <a:t>5</a:t>
                      </a:r>
                      <a:r>
                        <a:rPr lang="ja-JP" altLang="en-US" sz="1100" b="1" u="none" strike="noStrike">
                          <a:effectLst/>
                          <a:latin typeface="メイリオ" panose="020B0604030504040204" pitchFamily="50" charset="-128"/>
                          <a:ea typeface="メイリオ" panose="020B0604030504040204" pitchFamily="50" charset="-128"/>
                        </a:rPr>
                        <a:t>項</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第</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5</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項を以下のとおり修正する。</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5</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　受注者は、第</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3</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項の規定による確認があったときは、部分払を請求することができる。この場合においては、発注者は、当該請求を受けた日から</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30</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日以内に部分払金を支払わなければならない。</a:t>
                      </a:r>
                      <a:endParaRPr lang="ja-JP" altLang="en-US" sz="1100" b="0"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15105658"/>
                  </a:ext>
                </a:extLst>
              </a:tr>
              <a:tr h="178323">
                <a:tc vMerge="1">
                  <a:txBody>
                    <a:bodyPr/>
                    <a:lstStyle/>
                    <a:p>
                      <a:endParaRPr kumimoji="1" lang="ja-JP" altLang="en-US"/>
                    </a:p>
                  </a:txBody>
                  <a:tcP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第</a:t>
                      </a:r>
                      <a:r>
                        <a:rPr lang="en-US" altLang="ja-JP" sz="1100" b="1" u="none" strike="noStrike">
                          <a:effectLst/>
                          <a:latin typeface="メイリオ" panose="020B0604030504040204" pitchFamily="50" charset="-128"/>
                          <a:ea typeface="メイリオ" panose="020B0604030504040204" pitchFamily="50" charset="-128"/>
                        </a:rPr>
                        <a:t>6</a:t>
                      </a:r>
                      <a:r>
                        <a:rPr lang="ja-JP" altLang="en-US" sz="1100" b="1" u="none" strike="noStrike">
                          <a:effectLst/>
                          <a:latin typeface="メイリオ" panose="020B0604030504040204" pitchFamily="50" charset="-128"/>
                          <a:ea typeface="メイリオ" panose="020B0604030504040204" pitchFamily="50" charset="-128"/>
                        </a:rPr>
                        <a:t>項</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FF0000"/>
                          </a:solidFill>
                          <a:effectLst/>
                          <a:latin typeface="メイリオ" panose="020B0604030504040204" pitchFamily="50" charset="-128"/>
                          <a:ea typeface="メイリオ" panose="020B0604030504040204" pitchFamily="50" charset="-128"/>
                        </a:rPr>
                        <a:t>第</a:t>
                      </a:r>
                      <a:r>
                        <a:rPr lang="en-US" altLang="ja-JP" sz="1100" b="0" u="none" strike="noStrike" dirty="0">
                          <a:solidFill>
                            <a:srgbClr val="FF0000"/>
                          </a:solidFill>
                          <a:effectLst/>
                          <a:latin typeface="メイリオ" panose="020B0604030504040204" pitchFamily="50" charset="-128"/>
                          <a:ea typeface="メイリオ" panose="020B0604030504040204" pitchFamily="50" charset="-128"/>
                        </a:rPr>
                        <a:t>6</a:t>
                      </a:r>
                      <a:r>
                        <a:rPr lang="ja-JP" altLang="en-US" sz="1100" b="0" u="none" strike="noStrike" dirty="0">
                          <a:solidFill>
                            <a:srgbClr val="FF0000"/>
                          </a:solidFill>
                          <a:effectLst/>
                          <a:latin typeface="メイリオ" panose="020B0604030504040204" pitchFamily="50" charset="-128"/>
                          <a:ea typeface="メイリオ" panose="020B0604030504040204" pitchFamily="50" charset="-128"/>
                        </a:rPr>
                        <a:t>項は削除する。</a:t>
                      </a:r>
                      <a:endParaRPr lang="ja-JP" altLang="en-US" sz="1100" b="0"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977660570"/>
                  </a:ext>
                </a:extLst>
              </a:tr>
              <a:tr h="525033">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第</a:t>
                      </a:r>
                      <a:r>
                        <a:rPr lang="en-US" altLang="ja-JP" sz="1100" b="1" u="none" strike="noStrike">
                          <a:effectLst/>
                          <a:latin typeface="メイリオ" panose="020B0604030504040204" pitchFamily="50" charset="-128"/>
                          <a:ea typeface="メイリオ" panose="020B0604030504040204" pitchFamily="50" charset="-128"/>
                        </a:rPr>
                        <a:t>43</a:t>
                      </a:r>
                      <a:r>
                        <a:rPr lang="ja-JP" altLang="en-US" sz="1100" b="1" u="none" strike="noStrike">
                          <a:effectLst/>
                          <a:latin typeface="メイリオ" panose="020B0604030504040204" pitchFamily="50" charset="-128"/>
                          <a:ea typeface="メイリオ" panose="020B0604030504040204" pitchFamily="50" charset="-128"/>
                        </a:rPr>
                        <a:t>条</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第</a:t>
                      </a:r>
                      <a:r>
                        <a:rPr lang="en-US" altLang="ja-JP" sz="1100" b="1" u="none" strike="noStrike">
                          <a:effectLst/>
                          <a:latin typeface="メイリオ" panose="020B0604030504040204" pitchFamily="50" charset="-128"/>
                          <a:ea typeface="メイリオ" panose="020B0604030504040204" pitchFamily="50" charset="-128"/>
                        </a:rPr>
                        <a:t>2</a:t>
                      </a:r>
                      <a:r>
                        <a:rPr lang="ja-JP" altLang="en-US" sz="1100" b="1" u="none" strike="noStrike">
                          <a:effectLst/>
                          <a:latin typeface="メイリオ" panose="020B0604030504040204" pitchFamily="50" charset="-128"/>
                          <a:ea typeface="メイリオ" panose="020B0604030504040204" pitchFamily="50" charset="-128"/>
                        </a:rPr>
                        <a:t>項</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同条第</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2</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項を以下のとおり修正する。</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2</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　前項の規定により支払を受けることができる第三者は、受注者の提出する支払請求書に、受注者の代理人である旨が明記されているものでなければならない。</a:t>
                      </a:r>
                      <a:endParaRPr lang="ja-JP" altLang="en-US" sz="1100" b="0"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242950898"/>
                  </a:ext>
                </a:extLst>
              </a:tr>
              <a:tr h="178323">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第</a:t>
                      </a:r>
                      <a:r>
                        <a:rPr lang="en-US" altLang="ja-JP" sz="1100" b="1" u="none" strike="noStrike" dirty="0">
                          <a:effectLst/>
                          <a:latin typeface="メイリオ" panose="020B0604030504040204" pitchFamily="50" charset="-128"/>
                          <a:ea typeface="メイリオ" panose="020B0604030504040204" pitchFamily="50" charset="-128"/>
                        </a:rPr>
                        <a:t>50</a:t>
                      </a:r>
                      <a:r>
                        <a:rPr lang="ja-JP" altLang="en-US" sz="1100" b="1" u="none" strike="noStrike" dirty="0">
                          <a:effectLst/>
                          <a:latin typeface="メイリオ" panose="020B0604030504040204" pitchFamily="50" charset="-128"/>
                          <a:ea typeface="メイリオ" panose="020B0604030504040204" pitchFamily="50" charset="-128"/>
                        </a:rPr>
                        <a:t>条</a:t>
                      </a:r>
                      <a:endParaRPr lang="ja-JP" altLang="en-US" sz="11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削除</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FF0000"/>
                          </a:solidFill>
                          <a:effectLst/>
                          <a:latin typeface="メイリオ" panose="020B0604030504040204" pitchFamily="50" charset="-128"/>
                          <a:ea typeface="メイリオ" panose="020B0604030504040204" pitchFamily="50" charset="-128"/>
                        </a:rPr>
                        <a:t>同条を削除する。</a:t>
                      </a:r>
                      <a:endParaRPr lang="ja-JP" altLang="en-US" sz="1100" b="0"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2669838390"/>
                  </a:ext>
                </a:extLst>
              </a:tr>
              <a:tr h="351678">
                <a:tc>
                  <a:txBody>
                    <a:bodyPr/>
                    <a:lstStyle/>
                    <a:p>
                      <a:pPr algn="l" fontAlgn="ctr"/>
                      <a:r>
                        <a:rPr lang="ja-JP" altLang="en-US" sz="1100" b="1" u="none" strike="noStrike" dirty="0">
                          <a:effectLst/>
                          <a:latin typeface="メイリオ" panose="020B0604030504040204" pitchFamily="50" charset="-128"/>
                          <a:ea typeface="メイリオ" panose="020B0604030504040204" pitchFamily="50" charset="-128"/>
                        </a:rPr>
                        <a:t>第</a:t>
                      </a:r>
                      <a:r>
                        <a:rPr lang="en-US" altLang="ja-JP" sz="1100" b="1" u="none" strike="noStrike" dirty="0">
                          <a:effectLst/>
                          <a:latin typeface="メイリオ" panose="020B0604030504040204" pitchFamily="50" charset="-128"/>
                          <a:ea typeface="メイリオ" panose="020B0604030504040204" pitchFamily="50" charset="-128"/>
                        </a:rPr>
                        <a:t>57</a:t>
                      </a:r>
                      <a:r>
                        <a:rPr lang="ja-JP" altLang="en-US" sz="1100" b="1" u="none" strike="noStrike" dirty="0">
                          <a:effectLst/>
                          <a:latin typeface="メイリオ" panose="020B0604030504040204" pitchFamily="50" charset="-128"/>
                          <a:ea typeface="メイリオ" panose="020B0604030504040204" pitchFamily="50" charset="-128"/>
                        </a:rPr>
                        <a:t>条</a:t>
                      </a:r>
                      <a:r>
                        <a:rPr lang="ja-JP" altLang="en-US" sz="1100" b="1" u="none" strike="noStrike" dirty="0">
                          <a:solidFill>
                            <a:srgbClr val="FF0000"/>
                          </a:solidFill>
                          <a:effectLst/>
                          <a:latin typeface="メイリオ" panose="020B0604030504040204" pitchFamily="50" charset="-128"/>
                          <a:ea typeface="メイリオ" panose="020B0604030504040204" pitchFamily="50" charset="-128"/>
                        </a:rPr>
                        <a:t>（適用）</a:t>
                      </a:r>
                      <a:endParaRPr lang="ja-JP" altLang="en-US" sz="1100" b="1" i="0" u="none" strike="noStrike" dirty="0">
                        <a:solidFill>
                          <a:srgbClr val="FF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　</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a:effectLst/>
                          <a:latin typeface="メイリオ" panose="020B0604030504040204" pitchFamily="50" charset="-128"/>
                          <a:ea typeface="メイリオ" panose="020B0604030504040204" pitchFamily="50" charset="-128"/>
                        </a:rPr>
                        <a:t>　</a:t>
                      </a:r>
                      <a:endParaRPr lang="ja-JP" altLang="en-US" sz="1100" b="0"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1520450552"/>
                  </a:ext>
                </a:extLst>
              </a:tr>
              <a:tr h="2085228">
                <a:tc>
                  <a:txBody>
                    <a:bodyPr/>
                    <a:lstStyle/>
                    <a:p>
                      <a:pPr algn="l" fontAlgn="ctr"/>
                      <a:r>
                        <a:rPr lang="ja-JP" altLang="en-US" sz="1100" b="1" u="none" strike="noStrike" dirty="0">
                          <a:solidFill>
                            <a:srgbClr val="00B050"/>
                          </a:solidFill>
                          <a:effectLst/>
                          <a:latin typeface="メイリオ" panose="020B0604030504040204" pitchFamily="50" charset="-128"/>
                          <a:ea typeface="メイリオ" panose="020B0604030504040204" pitchFamily="50" charset="-128"/>
                        </a:rPr>
                        <a:t>第</a:t>
                      </a:r>
                      <a:r>
                        <a:rPr lang="en-US" altLang="ja-JP" sz="1100" b="1" u="none" strike="noStrike" dirty="0">
                          <a:solidFill>
                            <a:srgbClr val="00B050"/>
                          </a:solidFill>
                          <a:effectLst/>
                          <a:latin typeface="メイリオ" panose="020B0604030504040204" pitchFamily="50" charset="-128"/>
                          <a:ea typeface="メイリオ" panose="020B0604030504040204" pitchFamily="50" charset="-128"/>
                        </a:rPr>
                        <a:t>57</a:t>
                      </a:r>
                      <a:r>
                        <a:rPr lang="ja-JP" altLang="en-US" sz="1100" b="1" u="none" strike="noStrike" dirty="0">
                          <a:solidFill>
                            <a:srgbClr val="00B050"/>
                          </a:solidFill>
                          <a:effectLst/>
                          <a:latin typeface="メイリオ" panose="020B0604030504040204" pitchFamily="50" charset="-128"/>
                          <a:ea typeface="メイリオ" panose="020B0604030504040204" pitchFamily="50" charset="-128"/>
                        </a:rPr>
                        <a:t>条の</a:t>
                      </a:r>
                      <a:r>
                        <a:rPr lang="en-US" altLang="ja-JP" sz="1100" b="1" u="none" strike="noStrike" dirty="0">
                          <a:solidFill>
                            <a:srgbClr val="00B050"/>
                          </a:solidFill>
                          <a:effectLst/>
                          <a:latin typeface="メイリオ" panose="020B0604030504040204" pitchFamily="50" charset="-128"/>
                          <a:ea typeface="メイリオ" panose="020B0604030504040204" pitchFamily="50" charset="-128"/>
                        </a:rPr>
                        <a:t>2</a:t>
                      </a:r>
                      <a:r>
                        <a:rPr lang="ja-JP" altLang="en-US" sz="1100" b="1" u="none" strike="noStrike" dirty="0">
                          <a:solidFill>
                            <a:srgbClr val="00B050"/>
                          </a:solidFill>
                          <a:effectLst/>
                          <a:latin typeface="メイリオ" panose="020B0604030504040204" pitchFamily="50" charset="-128"/>
                          <a:ea typeface="メイリオ" panose="020B0604030504040204" pitchFamily="50" charset="-128"/>
                        </a:rPr>
                        <a:t>（追加）</a:t>
                      </a:r>
                      <a:endParaRPr lang="ja-JP" altLang="en-US" sz="1100" b="1"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1" u="none" strike="noStrike">
                          <a:effectLst/>
                          <a:latin typeface="メイリオ" panose="020B0604030504040204" pitchFamily="50" charset="-128"/>
                          <a:ea typeface="メイリオ" panose="020B0604030504040204" pitchFamily="50" charset="-128"/>
                        </a:rPr>
                        <a:t>　</a:t>
                      </a:r>
                      <a:endParaRPr lang="ja-JP" altLang="en-US" sz="1100" b="1" i="0" u="none" strike="noStrike">
                        <a:solidFill>
                          <a:srgbClr val="000000"/>
                        </a:solidFill>
                        <a:effectLst/>
                        <a:latin typeface="メイリオ" panose="020B0604030504040204" pitchFamily="50" charset="-128"/>
                        <a:ea typeface="メイリオ" panose="020B0604030504040204" pitchFamily="50" charset="-128"/>
                      </a:endParaRPr>
                    </a:p>
                  </a:txBody>
                  <a:tcPr marL="4968" marR="4968" marT="4968" marB="0" anchor="ctr"/>
                </a:tc>
                <a:tc>
                  <a:txBody>
                    <a:bodyPr/>
                    <a:lstStyle/>
                    <a:p>
                      <a:pPr algn="l" fontAlgn="ct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（品質保証期間）</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第</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57</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条の</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2</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　前条の規定にかかわらず、受注者は、舗装の補修を実施した場合、対象区間の舗装が本契約の終了後３年間（以下「品質保証期間」という。）にわたり要求水準書に定める品質を満たすことを発注者に対して保証しなければならない。</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2</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　発注者は、前項の品質保証期間において対象区間の品質未達を発見したときは、受注者に対して相当の期間を定めて当該対象区間のうち品質未達が生じた部分の修補を請求し、又は修補にかえ若しくはその修補とともに損害の賠償を請求することができる。但し、当該品質未達が受注者の業務に起因して発生したものでないことを受注者が明らかにしたときは、この限りでない。</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3</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　前項の場合において、品質未達が重要でなく、かつ、その修補に過分の費用を要するときは、発注者は損害賠償のみを請求することができる。</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4</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　第</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2</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項の場合において、発注者の求めに応じて受注者が品質未達部の修補を実施した場合、当該修補部分に関する品質保証期間は、修補の完了時から３年間経過するまでの期間に延長される。</a:t>
                      </a:r>
                      <a:b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b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5</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　受注者は、品質未達が発注者又は監督員の指示により生じたものである場合は、その指示が不適当であることを知りながら発注者又は監督員に通知しなかった場合を除き、第</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1</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項及び第</a:t>
                      </a:r>
                      <a:r>
                        <a:rPr lang="en-US" altLang="ja-JP" sz="1100" b="0" u="none" strike="noStrike" dirty="0">
                          <a:solidFill>
                            <a:srgbClr val="00B050"/>
                          </a:solidFill>
                          <a:effectLst/>
                          <a:latin typeface="メイリオ" panose="020B0604030504040204" pitchFamily="50" charset="-128"/>
                          <a:ea typeface="メイリオ" panose="020B0604030504040204" pitchFamily="50" charset="-128"/>
                        </a:rPr>
                        <a:t>2</a:t>
                      </a:r>
                      <a:r>
                        <a:rPr lang="ja-JP" altLang="en-US" sz="1100" b="0" u="none" strike="noStrike" dirty="0">
                          <a:solidFill>
                            <a:srgbClr val="00B050"/>
                          </a:solidFill>
                          <a:effectLst/>
                          <a:latin typeface="メイリオ" panose="020B0604030504040204" pitchFamily="50" charset="-128"/>
                          <a:ea typeface="メイリオ" panose="020B0604030504040204" pitchFamily="50" charset="-128"/>
                        </a:rPr>
                        <a:t>項の責を負わない。</a:t>
                      </a:r>
                      <a:endParaRPr lang="ja-JP" altLang="en-US" sz="1100" b="0" i="0" u="none" strike="noStrike" dirty="0">
                        <a:solidFill>
                          <a:srgbClr val="00B050"/>
                        </a:solidFill>
                        <a:effectLst/>
                        <a:latin typeface="メイリオ" panose="020B0604030504040204" pitchFamily="50" charset="-128"/>
                        <a:ea typeface="メイリオ" panose="020B0604030504040204" pitchFamily="50" charset="-128"/>
                      </a:endParaRPr>
                    </a:p>
                  </a:txBody>
                  <a:tcPr marL="4968" marR="4968" marT="4968" marB="0" anchor="ctr"/>
                </a:tc>
                <a:extLst>
                  <a:ext uri="{0D108BD9-81ED-4DB2-BD59-A6C34878D82A}">
                    <a16:rowId xmlns:a16="http://schemas.microsoft.com/office/drawing/2014/main" val="3110348073"/>
                  </a:ext>
                </a:extLst>
              </a:tr>
            </a:tbl>
          </a:graphicData>
        </a:graphic>
      </p:graphicFrame>
      <p:cxnSp>
        <p:nvCxnSpPr>
          <p:cNvPr id="8" name="直線コネクタ 7">
            <a:extLst>
              <a:ext uri="{FF2B5EF4-FFF2-40B4-BE49-F238E27FC236}">
                <a16:creationId xmlns:a16="http://schemas.microsoft.com/office/drawing/2014/main" id="{FF67211C-2036-4153-9115-B1C52C3869B4}"/>
              </a:ext>
            </a:extLst>
          </p:cNvPr>
          <p:cNvCxnSpPr/>
          <p:nvPr/>
        </p:nvCxnSpPr>
        <p:spPr>
          <a:xfrm>
            <a:off x="-2387" y="677553"/>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0" name="Rectangle 24">
            <a:extLst>
              <a:ext uri="{FF2B5EF4-FFF2-40B4-BE49-F238E27FC236}">
                <a16:creationId xmlns:a16="http://schemas.microsoft.com/office/drawing/2014/main" id="{376D77CA-88EF-40F5-B04D-5E2F1AFFA23D}"/>
              </a:ext>
            </a:extLst>
          </p:cNvPr>
          <p:cNvSpPr>
            <a:spLocks noChangeArrowheads="1"/>
          </p:cNvSpPr>
          <p:nvPr/>
        </p:nvSpPr>
        <p:spPr>
          <a:xfrm>
            <a:off x="0" y="18474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lang="ja-JP" altLang="en-US" sz="3200" b="1" dirty="0">
                <a:solidFill>
                  <a:srgbClr val="0070C0"/>
                </a:solidFill>
                <a:latin typeface="メイリオ" panose="020B0604030504040204" pitchFamily="50" charset="-128"/>
                <a:ea typeface="メイリオ" panose="020B0604030504040204" pitchFamily="50" charset="-128"/>
              </a:rPr>
              <a:t>契約情報の記載例⓷</a:t>
            </a:r>
            <a:endPar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11" name="Picture 3" descr="\\Jsce-file01\doboku\事務局共有\学会ロゴ\JSCE LOGO Orig.jpg">
            <a:extLst>
              <a:ext uri="{FF2B5EF4-FFF2-40B4-BE49-F238E27FC236}">
                <a16:creationId xmlns:a16="http://schemas.microsoft.com/office/drawing/2014/main" id="{5FA92F87-9F56-4FF1-B7A0-494AF20F9CAA}"/>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pic>
        <p:nvPicPr>
          <p:cNvPr id="3" name="録音したサウンド">
            <a:hlinkClick r:id="" action="ppaction://media"/>
            <a:extLst>
              <a:ext uri="{FF2B5EF4-FFF2-40B4-BE49-F238E27FC236}">
                <a16:creationId xmlns:a16="http://schemas.microsoft.com/office/drawing/2014/main" id="{BB4E2E92-480D-452E-8FF0-5EF2BB8AA3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3277290"/>
            <a:ext cx="487363" cy="487363"/>
          </a:xfrm>
          <a:prstGeom prst="rect">
            <a:avLst/>
          </a:prstGeom>
        </p:spPr>
      </p:pic>
      <p:sp>
        <p:nvSpPr>
          <p:cNvPr id="4" name="スライド番号プレースホルダー 3">
            <a:extLst>
              <a:ext uri="{FF2B5EF4-FFF2-40B4-BE49-F238E27FC236}">
                <a16:creationId xmlns:a16="http://schemas.microsoft.com/office/drawing/2014/main" id="{DF54E1D0-AB70-0C82-4374-0BDB2303FEFE}"/>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23</a:t>
            </a:fld>
            <a:endParaRPr lang="en-US" altLang="ja-JP" sz="1400" dirty="0">
              <a:solidFill>
                <a:srgbClr val="000000"/>
              </a:solidFill>
            </a:endParaRPr>
          </a:p>
        </p:txBody>
      </p:sp>
    </p:spTree>
    <p:extLst>
      <p:ext uri="{BB962C8B-B14F-4D97-AF65-F5344CB8AC3E}">
        <p14:creationId xmlns:p14="http://schemas.microsoft.com/office/powerpoint/2010/main" val="2573609436"/>
      </p:ext>
    </p:extLst>
  </p:cSld>
  <p:clrMapOvr>
    <a:masterClrMapping/>
  </p:clrMapOvr>
  <mc:AlternateContent xmlns:mc="http://schemas.openxmlformats.org/markup-compatibility/2006" xmlns:p14="http://schemas.microsoft.com/office/powerpoint/2010/main">
    <mc:Choice Requires="p14">
      <p:transition spd="slow" p14:dur="2000" advTm="19607"/>
    </mc:Choice>
    <mc:Fallback xmlns="">
      <p:transition spd="slow" advTm="1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4C555803-0B8B-4BBD-AC32-359105529C80}"/>
              </a:ext>
            </a:extLst>
          </p:cNvPr>
          <p:cNvSpPr/>
          <p:nvPr/>
        </p:nvSpPr>
        <p:spPr>
          <a:xfrm>
            <a:off x="646991" y="276977"/>
            <a:ext cx="8269978" cy="4370427"/>
          </a:xfrm>
          <a:prstGeom prst="rect">
            <a:avLst/>
          </a:prstGeom>
        </p:spPr>
        <p:txBody>
          <a:bodyPr wrap="square">
            <a:spAutoFit/>
          </a:bodyPr>
          <a:lstStyle/>
          <a:p>
            <a:pPr algn="l"/>
            <a:r>
              <a:rPr lang="ja-JP" altLang="en-US" sz="2400" b="1" u="sng" dirty="0">
                <a:solidFill>
                  <a:srgbClr val="0070C0"/>
                </a:solidFill>
                <a:latin typeface="Meiryo UI" panose="020B0604030504040204" pitchFamily="50" charset="-128"/>
                <a:ea typeface="Meiryo UI" panose="020B0604030504040204" pitchFamily="50" charset="-128"/>
              </a:rPr>
              <a:t>公表している契約標準</a:t>
            </a:r>
            <a:endParaRPr lang="en-US" altLang="ja-JP" sz="2400" b="1" u="sng" dirty="0">
              <a:solidFill>
                <a:srgbClr val="0070C0"/>
              </a:solidFill>
              <a:latin typeface="Meiryo UI" panose="020B0604030504040204" pitchFamily="50" charset="-128"/>
              <a:ea typeface="Meiryo UI" panose="020B0604030504040204" pitchFamily="50" charset="-128"/>
            </a:endParaRPr>
          </a:p>
          <a:p>
            <a:pPr algn="l"/>
            <a:br>
              <a:rPr lang="en-US" altLang="ja-JP" dirty="0">
                <a:latin typeface="Meiryo UI" panose="020B0604030504040204" pitchFamily="50" charset="-128"/>
                <a:ea typeface="Meiryo UI" panose="020B0604030504040204" pitchFamily="50" charset="-128"/>
              </a:rPr>
            </a:br>
            <a:r>
              <a:rPr lang="ja-JP" altLang="en-US" sz="2800" dirty="0">
                <a:latin typeface="Meiryo UI" panose="020B0604030504040204" pitchFamily="50" charset="-128"/>
                <a:ea typeface="Meiryo UI" panose="020B0604030504040204" pitchFamily="50" charset="-128"/>
              </a:rPr>
              <a:t>　　</a:t>
            </a:r>
            <a:r>
              <a:rPr lang="ja-JP" altLang="en-US" sz="1600" dirty="0">
                <a:solidFill>
                  <a:srgbClr val="0070C0"/>
                </a:solidFill>
                <a:latin typeface="Meiryo UI" panose="020B0604030504040204" pitchFamily="50" charset="-128"/>
                <a:ea typeface="Meiryo UI" panose="020B0604030504040204" pitchFamily="50" charset="-128"/>
              </a:rPr>
              <a:t>■</a:t>
            </a:r>
            <a:r>
              <a:rPr lang="ja-JP" altLang="en-US" sz="1600" b="1" i="0" dirty="0">
                <a:solidFill>
                  <a:srgbClr val="0070C0"/>
                </a:solidFill>
                <a:effectLst/>
                <a:latin typeface="Verdana, Arial, sans-serif"/>
              </a:rPr>
              <a:t>包括的維持管理業務委託の契約標準及び、利用の手引き</a:t>
            </a:r>
            <a:endParaRPr lang="en-US" altLang="ja-JP" sz="1600" u="sng" dirty="0">
              <a:latin typeface="Meiryo UI" panose="020B0604030504040204" pitchFamily="50" charset="-128"/>
              <a:ea typeface="Meiryo UI" panose="020B0604030504040204" pitchFamily="50" charset="-128"/>
            </a:endParaRPr>
          </a:p>
          <a:p>
            <a:pPr algn="l"/>
            <a:r>
              <a:rPr lang="ja-JP" altLang="en-US" sz="1600" dirty="0">
                <a:latin typeface="Meiryo UI" panose="020B0604030504040204" pitchFamily="50" charset="-128"/>
                <a:ea typeface="Meiryo UI" panose="020B0604030504040204" pitchFamily="50" charset="-128"/>
              </a:rPr>
              <a:t>　　　　　</a:t>
            </a:r>
            <a:r>
              <a:rPr lang="en-US" altLang="ja-JP" sz="1600" u="sng" dirty="0">
                <a:latin typeface="Meiryo UI" panose="020B0604030504040204" pitchFamily="50" charset="-128"/>
                <a:ea typeface="Meiryo UI" panose="020B0604030504040204" pitchFamily="50" charset="-128"/>
              </a:rPr>
              <a:t>https://committees.jsce.or.jp/cmc0706/node/18</a:t>
            </a:r>
          </a:p>
          <a:p>
            <a:pPr algn="l"/>
            <a:endParaRPr lang="en-US" altLang="ja-JP" sz="1600" u="sng" dirty="0">
              <a:latin typeface="Meiryo UI" panose="020B0604030504040204" pitchFamily="50" charset="-128"/>
              <a:ea typeface="Meiryo UI" panose="020B0604030504040204" pitchFamily="50" charset="-128"/>
            </a:endParaRPr>
          </a:p>
          <a:p>
            <a:pPr algn="l"/>
            <a:endParaRPr lang="en-US" altLang="ja-JP" sz="1600" u="sng" dirty="0">
              <a:latin typeface="Meiryo UI" panose="020B0604030504040204" pitchFamily="50" charset="-128"/>
              <a:ea typeface="Meiryo UI" panose="020B0604030504040204" pitchFamily="50" charset="-128"/>
            </a:endParaRPr>
          </a:p>
          <a:p>
            <a:pPr algn="l"/>
            <a:endParaRPr lang="en-US" altLang="ja-JP" sz="1600" u="sng" dirty="0">
              <a:latin typeface="Meiryo UI" panose="020B0604030504040204" pitchFamily="50" charset="-128"/>
              <a:ea typeface="Meiryo UI" panose="020B0604030504040204" pitchFamily="50" charset="-128"/>
            </a:endParaRPr>
          </a:p>
          <a:p>
            <a:pPr algn="l"/>
            <a:r>
              <a:rPr lang="ja-JP" altLang="en-US" sz="1600" b="1" dirty="0">
                <a:solidFill>
                  <a:srgbClr val="0070C0"/>
                </a:solidFill>
                <a:latin typeface="Meiryo UI" panose="020B0604030504040204" pitchFamily="50" charset="-128"/>
                <a:ea typeface="Meiryo UI" panose="020B0604030504040204" pitchFamily="50" charset="-128"/>
              </a:rPr>
              <a:t>　 　　■公共土木設計施工標準請負契約約款利用</a:t>
            </a:r>
            <a:r>
              <a:rPr lang="ja-JP" altLang="en-US" sz="1600" b="1" i="0" dirty="0">
                <a:solidFill>
                  <a:srgbClr val="0070C0"/>
                </a:solidFill>
                <a:effectLst/>
                <a:latin typeface="Verdana, Arial, sans-serif"/>
              </a:rPr>
              <a:t>の手引き（設計施工一括発注方式）</a:t>
            </a:r>
            <a:endParaRPr lang="en-US" altLang="ja-JP" sz="1600" u="sng" dirty="0">
              <a:latin typeface="Meiryo UI" panose="020B0604030504040204" pitchFamily="50" charset="-128"/>
              <a:ea typeface="Meiryo UI" panose="020B0604030504040204" pitchFamily="50" charset="-128"/>
            </a:endParaRPr>
          </a:p>
          <a:p>
            <a:pPr algn="l"/>
            <a:r>
              <a:rPr lang="ja-JP" altLang="en-US" sz="1600" dirty="0">
                <a:latin typeface="Meiryo UI" panose="020B0604030504040204" pitchFamily="50" charset="-128"/>
                <a:ea typeface="Meiryo UI" panose="020B0604030504040204" pitchFamily="50" charset="-128"/>
              </a:rPr>
              <a:t>　　　　　</a:t>
            </a:r>
            <a:r>
              <a:rPr lang="en-US" altLang="ja-JP" sz="1600" u="sng" dirty="0">
                <a:latin typeface="Meiryo UI" panose="020B0604030504040204" pitchFamily="50" charset="-128"/>
                <a:ea typeface="Meiryo UI" panose="020B0604030504040204" pitchFamily="50" charset="-128"/>
              </a:rPr>
              <a:t>https://committees.jsce.or.jp/cmc/node/102</a:t>
            </a:r>
            <a:r>
              <a:rPr lang="ja-JP" altLang="en-US" sz="1600" dirty="0">
                <a:solidFill>
                  <a:srgbClr val="0070C0"/>
                </a:solidFill>
                <a:latin typeface="Meiryo UI" panose="020B0604030504040204" pitchFamily="50" charset="-128"/>
                <a:ea typeface="Meiryo UI" panose="020B0604030504040204" pitchFamily="50" charset="-128"/>
              </a:rPr>
              <a:t>　</a:t>
            </a:r>
            <a:endParaRPr lang="en-US" altLang="ja-JP" sz="1600" dirty="0">
              <a:solidFill>
                <a:srgbClr val="0070C0"/>
              </a:solidFill>
              <a:latin typeface="Meiryo UI" panose="020B0604030504040204" pitchFamily="50" charset="-128"/>
              <a:ea typeface="Meiryo UI" panose="020B0604030504040204" pitchFamily="50" charset="-128"/>
            </a:endParaRPr>
          </a:p>
          <a:p>
            <a:pPr algn="l"/>
            <a:endParaRPr lang="en-US" altLang="ja-JP" sz="1600" u="sng" dirty="0">
              <a:latin typeface="Meiryo UI" panose="020B0604030504040204" pitchFamily="50" charset="-128"/>
              <a:ea typeface="Meiryo UI" panose="020B0604030504040204" pitchFamily="50" charset="-128"/>
            </a:endParaRPr>
          </a:p>
          <a:p>
            <a:pPr algn="l"/>
            <a:endParaRPr lang="en-US" altLang="ja-JP" sz="1600" u="sng" dirty="0">
              <a:latin typeface="Meiryo UI" panose="020B0604030504040204" pitchFamily="50" charset="-128"/>
              <a:ea typeface="Meiryo UI" panose="020B0604030504040204" pitchFamily="50" charset="-128"/>
            </a:endParaRPr>
          </a:p>
          <a:p>
            <a:pPr algn="l"/>
            <a:endParaRPr lang="en-US" altLang="ja-JP" sz="1600" u="sng" dirty="0">
              <a:latin typeface="Meiryo UI" panose="020B0604030504040204" pitchFamily="50" charset="-128"/>
              <a:ea typeface="Meiryo UI" panose="020B0604030504040204" pitchFamily="50" charset="-128"/>
            </a:endParaRPr>
          </a:p>
          <a:p>
            <a:r>
              <a:rPr lang="ja-JP" altLang="en-US" sz="1400" b="1" dirty="0">
                <a:solidFill>
                  <a:srgbClr val="0070C0"/>
                </a:solidFill>
                <a:latin typeface="Meiryo UI" panose="020B0604030504040204" pitchFamily="50" charset="-128"/>
                <a:ea typeface="Meiryo UI" panose="020B0604030504040204" pitchFamily="50" charset="-128"/>
              </a:rPr>
              <a:t>　 　　 </a:t>
            </a:r>
            <a:r>
              <a:rPr lang="ja-JP" altLang="en-US" sz="1600" b="1" dirty="0">
                <a:solidFill>
                  <a:srgbClr val="0070C0"/>
                </a:solidFill>
                <a:latin typeface="Meiryo UI" panose="020B0604030504040204" pitchFamily="50" charset="-128"/>
                <a:ea typeface="Meiryo UI" panose="020B0604030504040204" pitchFamily="50" charset="-128"/>
              </a:rPr>
              <a:t>■監理業務標準委託契約約款・共通仕様書</a:t>
            </a:r>
            <a:r>
              <a:rPr lang="ja-JP" altLang="en-US" sz="1600" b="1" i="0" dirty="0">
                <a:solidFill>
                  <a:srgbClr val="0070C0"/>
                </a:solidFill>
                <a:effectLst/>
                <a:latin typeface="Verdana, Arial, sans-serif"/>
              </a:rPr>
              <a:t>の手引き（ピュア型</a:t>
            </a:r>
            <a:r>
              <a:rPr lang="en-US" altLang="ja-JP" sz="1600" b="1" i="0" dirty="0">
                <a:solidFill>
                  <a:srgbClr val="0070C0"/>
                </a:solidFill>
                <a:effectLst/>
                <a:latin typeface="Verdana, Arial, sans-serif"/>
              </a:rPr>
              <a:t>CM</a:t>
            </a:r>
            <a:r>
              <a:rPr lang="ja-JP" altLang="en-US" sz="1600" b="1" i="0" dirty="0">
                <a:solidFill>
                  <a:srgbClr val="0070C0"/>
                </a:solidFill>
                <a:effectLst/>
                <a:latin typeface="Verdana, Arial, sans-serif"/>
              </a:rPr>
              <a:t>方式）</a:t>
            </a:r>
            <a:endParaRPr lang="en-US" altLang="ja-JP" sz="1600" u="sng" dirty="0">
              <a:latin typeface="Meiryo UI" panose="020B0604030504040204" pitchFamily="50" charset="-128"/>
              <a:ea typeface="Meiryo UI" panose="020B0604030504040204" pitchFamily="50" charset="-128"/>
            </a:endParaRPr>
          </a:p>
          <a:p>
            <a:pPr algn="l"/>
            <a:r>
              <a:rPr lang="ja-JP" altLang="en-US"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　　　　</a:t>
            </a:r>
            <a:r>
              <a:rPr lang="en-US" altLang="ja-JP" sz="1600" u="sng" dirty="0">
                <a:latin typeface="Meiryo UI" panose="020B0604030504040204" pitchFamily="50" charset="-128"/>
                <a:ea typeface="Meiryo UI" panose="020B0604030504040204" pitchFamily="50" charset="-128"/>
              </a:rPr>
              <a:t>https://committees.jsce.or.jp/cmc/node/141</a:t>
            </a:r>
            <a:r>
              <a:rPr lang="ja-JP" altLang="en-US" sz="1600" dirty="0">
                <a:solidFill>
                  <a:srgbClr val="0070C0"/>
                </a:solidFill>
                <a:latin typeface="Meiryo UI" panose="020B0604030504040204" pitchFamily="50" charset="-128"/>
                <a:ea typeface="Meiryo UI" panose="020B0604030504040204" pitchFamily="50" charset="-128"/>
              </a:rPr>
              <a:t>　</a:t>
            </a:r>
            <a:endParaRPr lang="en-US" altLang="ja-JP" dirty="0">
              <a:solidFill>
                <a:srgbClr val="0070C0"/>
              </a:solidFill>
              <a:latin typeface="Meiryo UI" panose="020B0604030504040204" pitchFamily="50" charset="-128"/>
              <a:ea typeface="Meiryo UI" panose="020B0604030504040204" pitchFamily="50" charset="-128"/>
            </a:endParaRPr>
          </a:p>
          <a:p>
            <a:pPr algn="l"/>
            <a:r>
              <a:rPr lang="en-US" altLang="ja-JP" sz="1600" u="sng" dirty="0">
                <a:latin typeface="Meiryo UI" panose="020B0604030504040204" pitchFamily="50" charset="-128"/>
                <a:ea typeface="Meiryo UI" panose="020B0604030504040204" pitchFamily="50" charset="-128"/>
              </a:rPr>
              <a:t> </a:t>
            </a:r>
            <a:r>
              <a:rPr lang="en-US" altLang="ja-JP" sz="1400" u="sng" dirty="0">
                <a:latin typeface="Meiryo UI" panose="020B0604030504040204" pitchFamily="50" charset="-128"/>
                <a:ea typeface="Meiryo UI" panose="020B0604030504040204" pitchFamily="50" charset="-128"/>
              </a:rPr>
              <a:t>   </a:t>
            </a:r>
          </a:p>
          <a:p>
            <a:pPr algn="l"/>
            <a:endParaRPr lang="en-US" altLang="ja-JP" sz="1400" u="sng" dirty="0">
              <a:latin typeface="Meiryo UI" panose="020B0604030504040204" pitchFamily="50" charset="-128"/>
              <a:ea typeface="Meiryo UI" panose="020B0604030504040204" pitchFamily="50" charset="-128"/>
            </a:endParaRPr>
          </a:p>
        </p:txBody>
      </p:sp>
      <p:sp>
        <p:nvSpPr>
          <p:cNvPr id="11" name="字幕 2">
            <a:extLst>
              <a:ext uri="{FF2B5EF4-FFF2-40B4-BE49-F238E27FC236}">
                <a16:creationId xmlns:a16="http://schemas.microsoft.com/office/drawing/2014/main" id="{5FAB932B-028B-4871-B612-0FCA769B3D57}"/>
              </a:ext>
            </a:extLst>
          </p:cNvPr>
          <p:cNvSpPr txBox="1">
            <a:spLocks/>
          </p:cNvSpPr>
          <p:nvPr/>
        </p:nvSpPr>
        <p:spPr>
          <a:xfrm>
            <a:off x="1837732" y="6174440"/>
            <a:ext cx="7429500" cy="554756"/>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2800" b="1" u="sng" dirty="0">
                <a:latin typeface="Meiryo UI" panose="020B0604030504040204" pitchFamily="50" charset="-128"/>
                <a:ea typeface="Meiryo UI" panose="020B0604030504040204" pitchFamily="50" charset="-128"/>
              </a:rPr>
              <a:t>最後までご視聴頂きありがとうございました</a:t>
            </a:r>
            <a:endParaRPr lang="en-US" altLang="ja-JP" sz="2800" b="1" u="sng"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EA7FB9A0-2BD0-4D13-B20E-1D196CF78A4E}"/>
              </a:ext>
            </a:extLst>
          </p:cNvPr>
          <p:cNvSpPr/>
          <p:nvPr/>
        </p:nvSpPr>
        <p:spPr>
          <a:xfrm>
            <a:off x="646991" y="4605650"/>
            <a:ext cx="8277226" cy="1138773"/>
          </a:xfrm>
          <a:prstGeom prst="rect">
            <a:avLst/>
          </a:prstGeom>
        </p:spPr>
        <p:txBody>
          <a:bodyPr wrap="square">
            <a:spAutoFit/>
          </a:bodyPr>
          <a:lstStyle/>
          <a:p>
            <a:pPr algn="l"/>
            <a:r>
              <a:rPr lang="ja-JP" altLang="en-US" sz="2400" b="1" u="sng" dirty="0">
                <a:solidFill>
                  <a:srgbClr val="0070C0"/>
                </a:solidFill>
                <a:latin typeface="Meiryo UI" panose="020B0604030504040204" pitchFamily="50" charset="-128"/>
                <a:ea typeface="Meiryo UI" panose="020B0604030504040204" pitchFamily="50" charset="-128"/>
              </a:rPr>
              <a:t>ご意見・ご質問はこちらまで</a:t>
            </a:r>
            <a:endParaRPr lang="en-US" altLang="ja-JP" sz="2400" b="1" u="sng" dirty="0">
              <a:solidFill>
                <a:srgbClr val="0070C0"/>
              </a:solidFill>
              <a:latin typeface="Meiryo UI" panose="020B0604030504040204" pitchFamily="50" charset="-128"/>
              <a:ea typeface="Meiryo UI" panose="020B0604030504040204" pitchFamily="50" charset="-128"/>
            </a:endParaRPr>
          </a:p>
          <a:p>
            <a:pPr algn="l"/>
            <a:br>
              <a:rPr lang="en-US" altLang="ja-JP" sz="2000" dirty="0">
                <a:latin typeface="Meiryo UI" panose="020B0604030504040204" pitchFamily="50" charset="-128"/>
                <a:ea typeface="Meiryo UI" panose="020B0604030504040204" pitchFamily="50" charset="-128"/>
              </a:rPr>
            </a:br>
            <a:r>
              <a:rPr lang="ja-JP" altLang="en-US" sz="2400" dirty="0">
                <a:latin typeface="Meiryo UI" panose="020B0604030504040204" pitchFamily="50" charset="-128"/>
                <a:ea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rPr>
              <a:t>kenmane-keiyaku@jsce-ml.jp</a:t>
            </a:r>
            <a:endParaRPr lang="en-US" altLang="ja-JP" sz="1400" u="sng" dirty="0">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EDA9606C-34DC-4832-AA4F-6CC892ECBA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2112" y="2443411"/>
            <a:ext cx="487363" cy="487363"/>
          </a:xfrm>
          <a:prstGeom prst="rect">
            <a:avLst/>
          </a:prstGeom>
        </p:spPr>
      </p:pic>
      <p:pic>
        <p:nvPicPr>
          <p:cNvPr id="4" name="図 3">
            <a:extLst>
              <a:ext uri="{FF2B5EF4-FFF2-40B4-BE49-F238E27FC236}">
                <a16:creationId xmlns:a16="http://schemas.microsoft.com/office/drawing/2014/main" id="{A8B61EC7-1C24-4180-AE9C-AE9F66B73F5D}"/>
              </a:ext>
            </a:extLst>
          </p:cNvPr>
          <p:cNvPicPr>
            <a:picLocks noChangeAspect="1"/>
          </p:cNvPicPr>
          <p:nvPr/>
        </p:nvPicPr>
        <p:blipFill>
          <a:blip r:embed="rId6"/>
          <a:stretch>
            <a:fillRect/>
          </a:stretch>
        </p:blipFill>
        <p:spPr>
          <a:xfrm>
            <a:off x="8457785" y="1115324"/>
            <a:ext cx="801224" cy="801224"/>
          </a:xfrm>
          <a:prstGeom prst="rect">
            <a:avLst/>
          </a:prstGeom>
        </p:spPr>
      </p:pic>
      <p:pic>
        <p:nvPicPr>
          <p:cNvPr id="6" name="図 5">
            <a:extLst>
              <a:ext uri="{FF2B5EF4-FFF2-40B4-BE49-F238E27FC236}">
                <a16:creationId xmlns:a16="http://schemas.microsoft.com/office/drawing/2014/main" id="{78CD7978-6876-4BBF-B240-C57948556858}"/>
              </a:ext>
            </a:extLst>
          </p:cNvPr>
          <p:cNvPicPr>
            <a:picLocks noChangeAspect="1"/>
          </p:cNvPicPr>
          <p:nvPr/>
        </p:nvPicPr>
        <p:blipFill>
          <a:blip r:embed="rId7"/>
          <a:stretch>
            <a:fillRect/>
          </a:stretch>
        </p:blipFill>
        <p:spPr>
          <a:xfrm>
            <a:off x="8457785" y="2425686"/>
            <a:ext cx="801224" cy="801224"/>
          </a:xfrm>
          <a:prstGeom prst="rect">
            <a:avLst/>
          </a:prstGeom>
        </p:spPr>
      </p:pic>
      <p:pic>
        <p:nvPicPr>
          <p:cNvPr id="8" name="図 7">
            <a:extLst>
              <a:ext uri="{FF2B5EF4-FFF2-40B4-BE49-F238E27FC236}">
                <a16:creationId xmlns:a16="http://schemas.microsoft.com/office/drawing/2014/main" id="{26B9865B-B2FF-4F04-AEA1-647FB01E857A}"/>
              </a:ext>
            </a:extLst>
          </p:cNvPr>
          <p:cNvPicPr>
            <a:picLocks noChangeAspect="1"/>
          </p:cNvPicPr>
          <p:nvPr/>
        </p:nvPicPr>
        <p:blipFill>
          <a:blip r:embed="rId8"/>
          <a:stretch>
            <a:fillRect/>
          </a:stretch>
        </p:blipFill>
        <p:spPr>
          <a:xfrm>
            <a:off x="8466008" y="3644882"/>
            <a:ext cx="801224" cy="801224"/>
          </a:xfrm>
          <a:prstGeom prst="rect">
            <a:avLst/>
          </a:prstGeom>
        </p:spPr>
      </p:pic>
      <p:sp>
        <p:nvSpPr>
          <p:cNvPr id="3" name="スライド番号プレースホルダー 3">
            <a:extLst>
              <a:ext uri="{FF2B5EF4-FFF2-40B4-BE49-F238E27FC236}">
                <a16:creationId xmlns:a16="http://schemas.microsoft.com/office/drawing/2014/main" id="{C29B7496-7196-8D8E-FB46-C7E94AD08978}"/>
              </a:ext>
            </a:extLst>
          </p:cNvPr>
          <p:cNvSpPr txBox="1">
            <a:spLocks/>
          </p:cNvSpPr>
          <p:nvPr/>
        </p:nvSpPr>
        <p:spPr bwMode="auto">
          <a:xfrm>
            <a:off x="9457151" y="6488486"/>
            <a:ext cx="448849" cy="369514"/>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24</a:t>
            </a:fld>
            <a:endParaRPr lang="en-US" altLang="ja-JP" sz="1400" dirty="0">
              <a:solidFill>
                <a:srgbClr val="000000"/>
              </a:solidFill>
            </a:endParaRPr>
          </a:p>
        </p:txBody>
      </p:sp>
    </p:spTree>
    <p:extLst>
      <p:ext uri="{BB962C8B-B14F-4D97-AF65-F5344CB8AC3E}">
        <p14:creationId xmlns:p14="http://schemas.microsoft.com/office/powerpoint/2010/main" val="1088681927"/>
      </p:ext>
    </p:extLst>
  </p:cSld>
  <p:clrMapOvr>
    <a:masterClrMapping/>
  </p:clrMapOvr>
  <mc:AlternateContent xmlns:mc="http://schemas.openxmlformats.org/markup-compatibility/2006" xmlns:p14="http://schemas.microsoft.com/office/powerpoint/2010/main">
    <mc:Choice Requires="p14">
      <p:transition spd="slow" p14:dur="2000" advTm="21581"/>
    </mc:Choice>
    <mc:Fallback xmlns="">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sce-file01\doboku\事務局共有\学会ロゴ\JSCE LOGO Orig.jpg">
            <a:extLst>
              <a:ext uri="{FF2B5EF4-FFF2-40B4-BE49-F238E27FC236}">
                <a16:creationId xmlns:a16="http://schemas.microsoft.com/office/drawing/2014/main" id="{F9039816-128A-4C30-A392-CB14B12ADD8C}"/>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cxnSp>
        <p:nvCxnSpPr>
          <p:cNvPr id="3" name="直線コネクタ 2">
            <a:extLst>
              <a:ext uri="{FF2B5EF4-FFF2-40B4-BE49-F238E27FC236}">
                <a16:creationId xmlns:a16="http://schemas.microsoft.com/office/drawing/2014/main" id="{88F850CC-ABC0-4242-B407-423DA8295879}"/>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7" name="Rectangle 24">
            <a:extLst>
              <a:ext uri="{FF2B5EF4-FFF2-40B4-BE49-F238E27FC236}">
                <a16:creationId xmlns:a16="http://schemas.microsoft.com/office/drawing/2014/main" id="{26B69FD8-2BAD-4DE2-BEE5-7594B53F4AA5}"/>
              </a:ext>
            </a:extLst>
          </p:cNvPr>
          <p:cNvSpPr>
            <a:spLocks noChangeArrowheads="1"/>
          </p:cNvSpPr>
          <p:nvPr/>
        </p:nvSpPr>
        <p:spPr>
          <a:xfrm>
            <a:off x="-800" y="156465"/>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r>
              <a:rPr kumimoji="1" lang="ja-JP" altLang="en-US" sz="3200" b="1" dirty="0">
                <a:solidFill>
                  <a:srgbClr val="4087C8"/>
                </a:solidFill>
                <a:latin typeface="メイリオ" panose="020B0604030504040204" pitchFamily="50" charset="-128"/>
                <a:ea typeface="メイリオ" panose="020B0604030504040204" pitchFamily="50" charset="-128"/>
              </a:rPr>
              <a:t>インフラメンテナンスを支える市町村の職員数</a:t>
            </a:r>
            <a:endParaRPr kumimoji="1" lang="en-US" altLang="ja-JP" sz="3200" b="1" dirty="0">
              <a:solidFill>
                <a:srgbClr val="4087C8"/>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4308304F-670F-400B-966F-B182496557BD}"/>
              </a:ext>
            </a:extLst>
          </p:cNvPr>
          <p:cNvGrpSpPr/>
          <p:nvPr/>
        </p:nvGrpSpPr>
        <p:grpSpPr>
          <a:xfrm>
            <a:off x="520846" y="746332"/>
            <a:ext cx="8932316" cy="5943597"/>
            <a:chOff x="544068" y="631071"/>
            <a:chExt cx="8929116" cy="6157625"/>
          </a:xfrm>
        </p:grpSpPr>
        <p:pic>
          <p:nvPicPr>
            <p:cNvPr id="8" name="図 7">
              <a:extLst>
                <a:ext uri="{FF2B5EF4-FFF2-40B4-BE49-F238E27FC236}">
                  <a16:creationId xmlns:a16="http://schemas.microsoft.com/office/drawing/2014/main" id="{A660DAE0-2FB8-43FF-B5D7-1D5C8473D000}"/>
                </a:ext>
              </a:extLst>
            </p:cNvPr>
            <p:cNvPicPr>
              <a:picLocks noChangeAspect="1"/>
            </p:cNvPicPr>
            <p:nvPr/>
          </p:nvPicPr>
          <p:blipFill rotWithShape="1">
            <a:blip r:embed="rId6"/>
            <a:srcRect l="25108" t="21320" r="25785" b="15481"/>
            <a:stretch/>
          </p:blipFill>
          <p:spPr>
            <a:xfrm>
              <a:off x="544068" y="631071"/>
              <a:ext cx="8782812" cy="6075329"/>
            </a:xfrm>
            <a:prstGeom prst="rect">
              <a:avLst/>
            </a:prstGeom>
          </p:spPr>
        </p:pic>
        <p:sp>
          <p:nvSpPr>
            <p:cNvPr id="9" name="正方形/長方形 8">
              <a:extLst>
                <a:ext uri="{FF2B5EF4-FFF2-40B4-BE49-F238E27FC236}">
                  <a16:creationId xmlns:a16="http://schemas.microsoft.com/office/drawing/2014/main" id="{ACF3B5D7-A821-4D53-8398-084946971DBC}"/>
                </a:ext>
              </a:extLst>
            </p:cNvPr>
            <p:cNvSpPr/>
            <p:nvPr/>
          </p:nvSpPr>
          <p:spPr>
            <a:xfrm>
              <a:off x="9043416" y="6464808"/>
              <a:ext cx="429768" cy="323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F8899D08-C343-48FB-A75D-9899724516BD}"/>
              </a:ext>
            </a:extLst>
          </p:cNvPr>
          <p:cNvSpPr txBox="1"/>
          <p:nvPr/>
        </p:nvSpPr>
        <p:spPr>
          <a:xfrm>
            <a:off x="2554811" y="6610493"/>
            <a:ext cx="6830343" cy="215444"/>
          </a:xfrm>
          <a:prstGeom prst="rect">
            <a:avLst/>
          </a:prstGeom>
          <a:noFill/>
        </p:spPr>
        <p:txBody>
          <a:bodyPr wrap="square">
            <a:spAutoFit/>
          </a:bodyPr>
          <a:lstStyle/>
          <a:p>
            <a:r>
              <a:rPr lang="ja-JP" altLang="en-US" sz="800" dirty="0">
                <a:latin typeface="Meiryo UI" panose="020B0604030504040204" pitchFamily="50" charset="-128"/>
                <a:ea typeface="Meiryo UI" panose="020B0604030504040204" pitchFamily="50" charset="-128"/>
              </a:rPr>
              <a:t>出典：</a:t>
            </a:r>
            <a:r>
              <a:rPr lang="ja-JP" altLang="en-US" sz="800" i="0" dirty="0">
                <a:effectLst/>
                <a:latin typeface="Meiryo UI" panose="020B0604030504040204" pitchFamily="50" charset="-128"/>
                <a:ea typeface="Meiryo UI" panose="020B0604030504040204" pitchFamily="50" charset="-128"/>
              </a:rPr>
              <a:t>第</a:t>
            </a:r>
            <a:r>
              <a:rPr lang="en-US" altLang="ja-JP" sz="800" i="0" dirty="0">
                <a:effectLst/>
                <a:latin typeface="Meiryo UI" panose="020B0604030504040204" pitchFamily="50" charset="-128"/>
                <a:ea typeface="Meiryo UI" panose="020B0604030504040204" pitchFamily="50" charset="-128"/>
              </a:rPr>
              <a:t>7</a:t>
            </a:r>
            <a:r>
              <a:rPr lang="ja-JP" altLang="en-US" sz="800" i="0" dirty="0">
                <a:effectLst/>
                <a:latin typeface="Meiryo UI" panose="020B0604030504040204" pitchFamily="50" charset="-128"/>
                <a:ea typeface="Meiryo UI" panose="020B0604030504040204" pitchFamily="50" charset="-128"/>
              </a:rPr>
              <a:t>回群マネ計画・実施検討会資料　</a:t>
            </a:r>
            <a:r>
              <a:rPr lang="en-US" altLang="ja-JP" sz="800" i="0" dirty="0">
                <a:effectLst/>
                <a:latin typeface="Meiryo UI" panose="020B0604030504040204" pitchFamily="50" charset="-128"/>
                <a:ea typeface="Meiryo UI" panose="020B0604030504040204" pitchFamily="50" charset="-128"/>
              </a:rPr>
              <a:t>https://www.mlit.go.jp/sogoseisaku/maintenance/_pdf/gunmane_kentou_keikaku07_06.pdf</a:t>
            </a:r>
            <a:endParaRPr lang="ja-JP" altLang="en-US" sz="800" dirty="0">
              <a:latin typeface="Meiryo UI" panose="020B0604030504040204" pitchFamily="50" charset="-128"/>
              <a:ea typeface="Meiryo UI" panose="020B0604030504040204" pitchFamily="50" charset="-128"/>
            </a:endParaRPr>
          </a:p>
        </p:txBody>
      </p:sp>
      <p:pic>
        <p:nvPicPr>
          <p:cNvPr id="4" name="録音したサウンド">
            <a:hlinkClick r:id="" action="ppaction://media"/>
            <a:extLst>
              <a:ext uri="{FF2B5EF4-FFF2-40B4-BE49-F238E27FC236}">
                <a16:creationId xmlns:a16="http://schemas.microsoft.com/office/drawing/2014/main" id="{47C4B681-38F4-4790-8CCF-04FB149804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3212" y="3745840"/>
            <a:ext cx="487363" cy="487363"/>
          </a:xfrm>
          <a:prstGeom prst="rect">
            <a:avLst/>
          </a:prstGeom>
        </p:spPr>
      </p:pic>
      <p:sp>
        <p:nvSpPr>
          <p:cNvPr id="2" name="スライド番号プレースホルダー 11">
            <a:extLst>
              <a:ext uri="{FF2B5EF4-FFF2-40B4-BE49-F238E27FC236}">
                <a16:creationId xmlns:a16="http://schemas.microsoft.com/office/drawing/2014/main" id="{F3FB54A3-5DD7-DA5E-6BDA-69084BC2137E}"/>
              </a:ext>
            </a:extLst>
          </p:cNvPr>
          <p:cNvSpPr txBox="1">
            <a:spLocks/>
          </p:cNvSpPr>
          <p:nvPr/>
        </p:nvSpPr>
        <p:spPr>
          <a:xfrm>
            <a:off x="9561254" y="6571146"/>
            <a:ext cx="333909" cy="250206"/>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fld id="{06FFE511-5094-4685-A035-FB392A6605D8}" type="slidenum">
              <a:rPr lang="en-US" altLang="ja-JP" sz="1400" smtClean="0">
                <a:solidFill>
                  <a:prstClr val="black"/>
                </a:solidFill>
                <a:latin typeface="メイリオ" panose="020B0604030504040204" pitchFamily="50" charset="-128"/>
                <a:ea typeface="メイリオ" panose="020B0604030504040204" pitchFamily="50" charset="-128"/>
              </a:rPr>
              <a:pPr algn="ctr">
                <a:defRPr/>
              </a:pPr>
              <a:t>2</a:t>
            </a:fld>
            <a:endParaRPr lang="en-US" altLang="ja-JP" sz="1400" dirty="0">
              <a:solidFill>
                <a:prstClr val="black"/>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05272162"/>
      </p:ext>
    </p:extLst>
  </p:cSld>
  <p:clrMapOvr>
    <a:masterClrMapping/>
  </p:clrMapOvr>
  <mc:AlternateContent xmlns:mc="http://schemas.openxmlformats.org/markup-compatibility/2006" xmlns:p14="http://schemas.microsoft.com/office/powerpoint/2010/main">
    <mc:Choice Requires="p14">
      <p:transition spd="slow" p14:dur="2000" advTm="12246"/>
    </mc:Choice>
    <mc:Fallback xmlns="">
      <p:transition spd="slow" advTm="12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sce-file01\doboku\事務局共有\学会ロゴ\JSCE LOGO Orig.jpg">
            <a:extLst>
              <a:ext uri="{FF2B5EF4-FFF2-40B4-BE49-F238E27FC236}">
                <a16:creationId xmlns:a16="http://schemas.microsoft.com/office/drawing/2014/main" id="{F9039816-128A-4C30-A392-CB14B12ADD8C}"/>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sp>
        <p:nvSpPr>
          <p:cNvPr id="7" name="Rectangle 24">
            <a:extLst>
              <a:ext uri="{FF2B5EF4-FFF2-40B4-BE49-F238E27FC236}">
                <a16:creationId xmlns:a16="http://schemas.microsoft.com/office/drawing/2014/main" id="{26B69FD8-2BAD-4DE2-BEE5-7594B53F4AA5}"/>
              </a:ext>
            </a:extLst>
          </p:cNvPr>
          <p:cNvSpPr>
            <a:spLocks noChangeArrowheads="1"/>
          </p:cNvSpPr>
          <p:nvPr/>
        </p:nvSpPr>
        <p:spPr>
          <a:xfrm>
            <a:off x="787" y="9547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rPr>
              <a:t>公共事業関係費（政府全体）の推移</a:t>
            </a:r>
          </a:p>
        </p:txBody>
      </p:sp>
      <p:graphicFrame>
        <p:nvGraphicFramePr>
          <p:cNvPr id="5" name="グラフ 4">
            <a:extLst>
              <a:ext uri="{FF2B5EF4-FFF2-40B4-BE49-F238E27FC236}">
                <a16:creationId xmlns:a16="http://schemas.microsoft.com/office/drawing/2014/main" id="{BEB7C848-E052-4CDF-8EC7-71EB3F9A9254}"/>
              </a:ext>
            </a:extLst>
          </p:cNvPr>
          <p:cNvGraphicFramePr>
            <a:graphicFrameLocks/>
          </p:cNvGraphicFramePr>
          <p:nvPr>
            <p:extLst>
              <p:ext uri="{D42A27DB-BD31-4B8C-83A1-F6EECF244321}">
                <p14:modId xmlns:p14="http://schemas.microsoft.com/office/powerpoint/2010/main" val="3441207693"/>
              </p:ext>
            </p:extLst>
          </p:nvPr>
        </p:nvGraphicFramePr>
        <p:xfrm>
          <a:off x="96375" y="559711"/>
          <a:ext cx="9603624" cy="5485333"/>
        </p:xfrm>
        <a:graphic>
          <a:graphicData uri="http://schemas.openxmlformats.org/drawingml/2006/chart">
            <c:chart xmlns:c="http://schemas.openxmlformats.org/drawingml/2006/chart" xmlns:r="http://schemas.openxmlformats.org/officeDocument/2006/relationships" r:id="rId6"/>
          </a:graphicData>
        </a:graphic>
      </p:graphicFrame>
      <p:sp>
        <p:nvSpPr>
          <p:cNvPr id="8" name="楕円 7">
            <a:extLst>
              <a:ext uri="{FF2B5EF4-FFF2-40B4-BE49-F238E27FC236}">
                <a16:creationId xmlns:a16="http://schemas.microsoft.com/office/drawing/2014/main" id="{9798CBDF-DF85-47F5-85AD-AC904950C316}"/>
              </a:ext>
            </a:extLst>
          </p:cNvPr>
          <p:cNvSpPr>
            <a:spLocks/>
          </p:cNvSpPr>
          <p:nvPr/>
        </p:nvSpPr>
        <p:spPr>
          <a:xfrm rot="590320">
            <a:off x="7718853" y="2772073"/>
            <a:ext cx="1730958" cy="645088"/>
          </a:xfrm>
          <a:prstGeom prst="ellipse">
            <a:avLst/>
          </a:prstGeom>
          <a:noFill/>
          <a:ln w="19050" cap="flat" cmpd="sng" algn="ctr">
            <a:solidFill>
              <a:srgbClr val="FF9933"/>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53BDAF4-7149-4334-9FED-69904FB2B9C3}"/>
              </a:ext>
            </a:extLst>
          </p:cNvPr>
          <p:cNvSpPr txBox="1"/>
          <p:nvPr/>
        </p:nvSpPr>
        <p:spPr>
          <a:xfrm>
            <a:off x="-60920" y="855776"/>
            <a:ext cx="644561" cy="230832"/>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（兆円）</a:t>
            </a:r>
          </a:p>
        </p:txBody>
      </p:sp>
      <p:sp>
        <p:nvSpPr>
          <p:cNvPr id="10" name="テキスト ボックス 9">
            <a:extLst>
              <a:ext uri="{FF2B5EF4-FFF2-40B4-BE49-F238E27FC236}">
                <a16:creationId xmlns:a16="http://schemas.microsoft.com/office/drawing/2014/main" id="{214DE273-0089-4978-B9B9-CE343F36C60D}"/>
              </a:ext>
            </a:extLst>
          </p:cNvPr>
          <p:cNvSpPr txBox="1"/>
          <p:nvPr/>
        </p:nvSpPr>
        <p:spPr>
          <a:xfrm>
            <a:off x="4265216" y="2330610"/>
            <a:ext cx="482621" cy="261610"/>
          </a:xfrm>
          <a:prstGeom prst="rect">
            <a:avLst/>
          </a:prstGeom>
          <a:noFill/>
          <a:ln>
            <a:noFill/>
          </a:ln>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9.5</a:t>
            </a:r>
            <a:endParaRPr kumimoji="0" lang="ja-JP" altLang="en-US" sz="1100" b="0" i="0" u="none" strike="noStrike" kern="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5D48E0FB-0939-46EA-9FAD-CC1708D05F89}"/>
              </a:ext>
            </a:extLst>
          </p:cNvPr>
          <p:cNvSpPr txBox="1"/>
          <p:nvPr/>
        </p:nvSpPr>
        <p:spPr>
          <a:xfrm>
            <a:off x="562752" y="2464323"/>
            <a:ext cx="353943" cy="923329"/>
          </a:xfrm>
          <a:prstGeom prst="rect">
            <a:avLst/>
          </a:prstGeom>
          <a:noFill/>
        </p:spPr>
        <p:txBody>
          <a:bodyPr vert="eaVert"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　当初）</a:t>
            </a:r>
            <a:endParaRPr kumimoji="1" lang="en-US" altLang="ja-JP" sz="1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E12DA32F-914B-4084-83DF-24F6252286AE}"/>
              </a:ext>
            </a:extLst>
          </p:cNvPr>
          <p:cNvSpPr txBox="1"/>
          <p:nvPr/>
        </p:nvSpPr>
        <p:spPr>
          <a:xfrm>
            <a:off x="558691" y="1638302"/>
            <a:ext cx="353943" cy="703430"/>
          </a:xfrm>
          <a:prstGeom prst="rect">
            <a:avLst/>
          </a:prstGeom>
          <a:noFill/>
        </p:spPr>
        <p:txBody>
          <a:bodyPr vert="eaVert"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（補正）</a:t>
            </a:r>
            <a:endParaRPr kumimoji="1" lang="en-US" altLang="ja-JP" sz="11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6763C536-79BF-492D-9E54-7C5A62C113F5}"/>
              </a:ext>
            </a:extLst>
          </p:cNvPr>
          <p:cNvSpPr/>
          <p:nvPr/>
        </p:nvSpPr>
        <p:spPr>
          <a:xfrm>
            <a:off x="4397453" y="2555390"/>
            <a:ext cx="198317" cy="283114"/>
          </a:xfrm>
          <a:prstGeom prst="rect">
            <a:avLst/>
          </a:prstGeom>
          <a:noFill/>
          <a:ln w="6350" cap="flat" cmpd="sng" algn="ctr">
            <a:solidFill>
              <a:sysClr val="windowText" lastClr="000000"/>
            </a:solidFill>
            <a:prstDash val="dash"/>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cxnSp>
        <p:nvCxnSpPr>
          <p:cNvPr id="14" name="直線コネクタ 13">
            <a:extLst>
              <a:ext uri="{FF2B5EF4-FFF2-40B4-BE49-F238E27FC236}">
                <a16:creationId xmlns:a16="http://schemas.microsoft.com/office/drawing/2014/main" id="{94F4EDBB-3E79-4CD1-B94C-E7CC0F1DDA12}"/>
              </a:ext>
            </a:extLst>
          </p:cNvPr>
          <p:cNvCxnSpPr>
            <a:cxnSpLocks/>
          </p:cNvCxnSpPr>
          <p:nvPr/>
        </p:nvCxnSpPr>
        <p:spPr>
          <a:xfrm>
            <a:off x="6197368" y="4076540"/>
            <a:ext cx="179507" cy="0"/>
          </a:xfrm>
          <a:prstGeom prst="line">
            <a:avLst/>
          </a:prstGeom>
          <a:noFill/>
          <a:ln w="12700" cap="flat" cmpd="sng" algn="ctr">
            <a:solidFill>
              <a:srgbClr val="000000"/>
            </a:solidFill>
            <a:prstDash val="sysDash"/>
          </a:ln>
          <a:effectLst/>
        </p:spPr>
      </p:cxnSp>
      <p:cxnSp>
        <p:nvCxnSpPr>
          <p:cNvPr id="15" name="直線コネクタ 14">
            <a:extLst>
              <a:ext uri="{FF2B5EF4-FFF2-40B4-BE49-F238E27FC236}">
                <a16:creationId xmlns:a16="http://schemas.microsoft.com/office/drawing/2014/main" id="{D92369F4-5D71-4A34-AC0A-4F2E1EDFC253}"/>
              </a:ext>
            </a:extLst>
          </p:cNvPr>
          <p:cNvCxnSpPr>
            <a:cxnSpLocks/>
          </p:cNvCxnSpPr>
          <p:nvPr/>
        </p:nvCxnSpPr>
        <p:spPr>
          <a:xfrm>
            <a:off x="6506968" y="4076540"/>
            <a:ext cx="179507" cy="0"/>
          </a:xfrm>
          <a:prstGeom prst="line">
            <a:avLst/>
          </a:prstGeom>
          <a:noFill/>
          <a:ln w="12700" cap="flat" cmpd="sng" algn="ctr">
            <a:solidFill>
              <a:srgbClr val="000000"/>
            </a:solidFill>
            <a:prstDash val="sysDash"/>
          </a:ln>
          <a:effectLst/>
        </p:spPr>
      </p:cxnSp>
      <p:cxnSp>
        <p:nvCxnSpPr>
          <p:cNvPr id="16" name="直線コネクタ 15">
            <a:extLst>
              <a:ext uri="{FF2B5EF4-FFF2-40B4-BE49-F238E27FC236}">
                <a16:creationId xmlns:a16="http://schemas.microsoft.com/office/drawing/2014/main" id="{37256877-94AC-43E8-92B6-FAB177CBE80F}"/>
              </a:ext>
            </a:extLst>
          </p:cNvPr>
          <p:cNvCxnSpPr>
            <a:cxnSpLocks/>
          </p:cNvCxnSpPr>
          <p:nvPr/>
        </p:nvCxnSpPr>
        <p:spPr>
          <a:xfrm>
            <a:off x="6820168" y="4076540"/>
            <a:ext cx="179507" cy="0"/>
          </a:xfrm>
          <a:prstGeom prst="line">
            <a:avLst/>
          </a:prstGeom>
          <a:noFill/>
          <a:ln w="12700" cap="flat" cmpd="sng" algn="ctr">
            <a:solidFill>
              <a:srgbClr val="000000"/>
            </a:solidFill>
            <a:prstDash val="sysDash"/>
          </a:ln>
          <a:effectLst/>
        </p:spPr>
      </p:cxnSp>
      <p:cxnSp>
        <p:nvCxnSpPr>
          <p:cNvPr id="17" name="直線コネクタ 16">
            <a:extLst>
              <a:ext uri="{FF2B5EF4-FFF2-40B4-BE49-F238E27FC236}">
                <a16:creationId xmlns:a16="http://schemas.microsoft.com/office/drawing/2014/main" id="{EA4D0B01-B4E3-4DC9-AA6F-719E797EF390}"/>
              </a:ext>
            </a:extLst>
          </p:cNvPr>
          <p:cNvCxnSpPr>
            <a:cxnSpLocks/>
          </p:cNvCxnSpPr>
          <p:nvPr/>
        </p:nvCxnSpPr>
        <p:spPr>
          <a:xfrm>
            <a:off x="7129768" y="4076761"/>
            <a:ext cx="179507" cy="4"/>
          </a:xfrm>
          <a:prstGeom prst="line">
            <a:avLst/>
          </a:prstGeom>
          <a:noFill/>
          <a:ln w="12700" cap="flat" cmpd="sng" algn="ctr">
            <a:solidFill>
              <a:srgbClr val="000000"/>
            </a:solidFill>
            <a:prstDash val="sysDash"/>
          </a:ln>
          <a:effectLst/>
        </p:spPr>
      </p:cxnSp>
      <p:cxnSp>
        <p:nvCxnSpPr>
          <p:cNvPr id="18" name="直線コネクタ 17">
            <a:extLst>
              <a:ext uri="{FF2B5EF4-FFF2-40B4-BE49-F238E27FC236}">
                <a16:creationId xmlns:a16="http://schemas.microsoft.com/office/drawing/2014/main" id="{A55EE747-6DF1-42C6-9BD5-1EBD0661934F}"/>
              </a:ext>
            </a:extLst>
          </p:cNvPr>
          <p:cNvCxnSpPr>
            <a:cxnSpLocks/>
          </p:cNvCxnSpPr>
          <p:nvPr/>
        </p:nvCxnSpPr>
        <p:spPr>
          <a:xfrm>
            <a:off x="7446568" y="4076540"/>
            <a:ext cx="179507" cy="0"/>
          </a:xfrm>
          <a:prstGeom prst="line">
            <a:avLst/>
          </a:prstGeom>
          <a:noFill/>
          <a:ln w="12700" cap="flat" cmpd="sng" algn="ctr">
            <a:solidFill>
              <a:srgbClr val="000000"/>
            </a:solidFill>
            <a:prstDash val="sysDash"/>
          </a:ln>
          <a:effectLst/>
        </p:spPr>
      </p:cxnSp>
      <p:cxnSp>
        <p:nvCxnSpPr>
          <p:cNvPr id="19" name="直線コネクタ 18">
            <a:extLst>
              <a:ext uri="{FF2B5EF4-FFF2-40B4-BE49-F238E27FC236}">
                <a16:creationId xmlns:a16="http://schemas.microsoft.com/office/drawing/2014/main" id="{7040DF4A-21EC-40F9-899D-53965AA18925}"/>
              </a:ext>
            </a:extLst>
          </p:cNvPr>
          <p:cNvCxnSpPr>
            <a:cxnSpLocks/>
          </p:cNvCxnSpPr>
          <p:nvPr/>
        </p:nvCxnSpPr>
        <p:spPr>
          <a:xfrm>
            <a:off x="7759768" y="4076540"/>
            <a:ext cx="179507" cy="0"/>
          </a:xfrm>
          <a:prstGeom prst="line">
            <a:avLst/>
          </a:prstGeom>
          <a:noFill/>
          <a:ln w="12700" cap="flat" cmpd="sng" algn="ctr">
            <a:solidFill>
              <a:srgbClr val="000000"/>
            </a:solidFill>
            <a:prstDash val="sysDash"/>
          </a:ln>
          <a:effectLst/>
        </p:spPr>
      </p:cxnSp>
      <p:sp>
        <p:nvSpPr>
          <p:cNvPr id="20" name="楕円 19">
            <a:extLst>
              <a:ext uri="{FF2B5EF4-FFF2-40B4-BE49-F238E27FC236}">
                <a16:creationId xmlns:a16="http://schemas.microsoft.com/office/drawing/2014/main" id="{4ED00482-EED6-450E-83EF-543A1C742E83}"/>
              </a:ext>
            </a:extLst>
          </p:cNvPr>
          <p:cNvSpPr/>
          <p:nvPr/>
        </p:nvSpPr>
        <p:spPr>
          <a:xfrm rot="1140000">
            <a:off x="7095208" y="3379807"/>
            <a:ext cx="1067474" cy="325274"/>
          </a:xfrm>
          <a:prstGeom prst="ellipse">
            <a:avLst/>
          </a:prstGeom>
          <a:noFill/>
          <a:ln w="1905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086016BD-267B-4A31-9CBC-DDEC15792BC0}"/>
              </a:ext>
            </a:extLst>
          </p:cNvPr>
          <p:cNvSpPr txBox="1"/>
          <p:nvPr/>
        </p:nvSpPr>
        <p:spPr>
          <a:xfrm>
            <a:off x="817138" y="622730"/>
            <a:ext cx="497489" cy="2616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14.9</a:t>
            </a:r>
            <a:endParaRPr kumimoji="1" lang="ja-JP" altLang="en-US" sz="110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D41B3CAD-716B-4A44-9512-8DB6CF8ACCDC}"/>
              </a:ext>
            </a:extLst>
          </p:cNvPr>
          <p:cNvSpPr txBox="1"/>
          <p:nvPr/>
        </p:nvSpPr>
        <p:spPr>
          <a:xfrm>
            <a:off x="9432737" y="5849109"/>
            <a:ext cx="644561" cy="230832"/>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（年度）</a:t>
            </a:r>
          </a:p>
        </p:txBody>
      </p:sp>
      <p:sp>
        <p:nvSpPr>
          <p:cNvPr id="23" name="テキスト ボックス 22">
            <a:extLst>
              <a:ext uri="{FF2B5EF4-FFF2-40B4-BE49-F238E27FC236}">
                <a16:creationId xmlns:a16="http://schemas.microsoft.com/office/drawing/2014/main" id="{8E204A52-6684-46B9-B847-AB679095CFCC}"/>
              </a:ext>
            </a:extLst>
          </p:cNvPr>
          <p:cNvSpPr txBox="1"/>
          <p:nvPr/>
        </p:nvSpPr>
        <p:spPr>
          <a:xfrm>
            <a:off x="63624" y="5987894"/>
            <a:ext cx="9736476" cy="923330"/>
          </a:xfrm>
          <a:prstGeom prst="rect">
            <a:avLst/>
          </a:prstGeom>
          <a:noFill/>
        </p:spPr>
        <p:txBody>
          <a:bodyPr wrap="square" rtlCol="0" anchor="ctr">
            <a:spAutoFit/>
          </a:bodyPr>
          <a:lstStyle/>
          <a:p>
            <a:pPr marL="270000" indent="-270000" algn="just">
              <a:defRPr/>
            </a:pPr>
            <a:r>
              <a:rPr lang="ja-JP" altLang="en-US" sz="600" dirty="0">
                <a:latin typeface="Meiryo UI" panose="020B0604030504040204" pitchFamily="50" charset="-128"/>
                <a:ea typeface="Meiryo UI" panose="020B0604030504040204" pitchFamily="50" charset="-128"/>
              </a:rPr>
              <a:t>  出典：</a:t>
            </a:r>
            <a:r>
              <a:rPr lang="en-US" altLang="ja-JP" sz="600" dirty="0">
                <a:latin typeface="Meiryo UI" panose="020B0604030504040204" pitchFamily="50" charset="-128"/>
                <a:ea typeface="Meiryo UI" panose="020B0604030504040204" pitchFamily="50" charset="-128"/>
              </a:rPr>
              <a:t>2025</a:t>
            </a:r>
            <a:r>
              <a:rPr lang="ja-JP" altLang="en-US" sz="600" dirty="0">
                <a:latin typeface="Meiryo UI" panose="020B0604030504040204" pitchFamily="50" charset="-128"/>
                <a:ea typeface="Meiryo UI" panose="020B0604030504040204" pitchFamily="50" charset="-128"/>
              </a:rPr>
              <a:t>年度 建設業の働き方改革に関するシンポジウム資料　</a:t>
            </a:r>
            <a:r>
              <a:rPr lang="en-US" altLang="ja-JP" sz="600" dirty="0">
                <a:latin typeface="Meiryo UI" panose="020B0604030504040204" pitchFamily="50" charset="-128"/>
                <a:ea typeface="Meiryo UI" panose="020B0604030504040204" pitchFamily="50" charset="-128"/>
              </a:rPr>
              <a:t>https://committees.jsce.or.jp/</a:t>
            </a:r>
            <a:r>
              <a:rPr lang="en-US" altLang="ja-JP" sz="600" dirty="0" err="1">
                <a:latin typeface="Meiryo UI" panose="020B0604030504040204" pitchFamily="50" charset="-128"/>
                <a:ea typeface="Meiryo UI" panose="020B0604030504040204" pitchFamily="50" charset="-128"/>
              </a:rPr>
              <a:t>cmc</a:t>
            </a:r>
            <a:r>
              <a:rPr lang="en-US" altLang="ja-JP" sz="600" dirty="0">
                <a:latin typeface="Meiryo UI" panose="020B0604030504040204" pitchFamily="50" charset="-128"/>
                <a:ea typeface="Meiryo UI" panose="020B0604030504040204" pitchFamily="50" charset="-128"/>
              </a:rPr>
              <a:t>/system/files/0_【</a:t>
            </a:r>
            <a:r>
              <a:rPr lang="ja-JP" altLang="en-US" sz="600" dirty="0">
                <a:latin typeface="Meiryo UI" panose="020B0604030504040204" pitchFamily="50" charset="-128"/>
                <a:ea typeface="Meiryo UI" panose="020B0604030504040204" pitchFamily="50" charset="-128"/>
              </a:rPr>
              <a:t>基調講演</a:t>
            </a:r>
            <a:r>
              <a:rPr lang="en-US" altLang="ja-JP" sz="600" dirty="0">
                <a:latin typeface="Meiryo UI" panose="020B0604030504040204" pitchFamily="50" charset="-128"/>
                <a:ea typeface="Meiryo UI" panose="020B0604030504040204" pitchFamily="50" charset="-128"/>
              </a:rPr>
              <a:t>】_</a:t>
            </a:r>
            <a:r>
              <a:rPr lang="ja-JP" altLang="en-US" sz="600" dirty="0">
                <a:latin typeface="Meiryo UI" panose="020B0604030504040204" pitchFamily="50" charset="-128"/>
                <a:ea typeface="Meiryo UI" panose="020B0604030504040204" pitchFamily="50" charset="-128"/>
              </a:rPr>
              <a:t>国交省</a:t>
            </a:r>
            <a:r>
              <a:rPr lang="en-US" altLang="ja-JP" sz="600" dirty="0">
                <a:latin typeface="Meiryo UI" panose="020B0604030504040204" pitchFamily="50" charset="-128"/>
                <a:ea typeface="Meiryo UI" panose="020B0604030504040204" pitchFamily="50" charset="-128"/>
              </a:rPr>
              <a:t>_</a:t>
            </a:r>
            <a:r>
              <a:rPr lang="ja-JP" altLang="en-US" sz="600" dirty="0">
                <a:latin typeface="Meiryo UI" panose="020B0604030504040204" pitchFamily="50" charset="-128"/>
                <a:ea typeface="Meiryo UI" panose="020B0604030504040204" pitchFamily="50" charset="-128"/>
              </a:rPr>
              <a:t>建設業の働き方改革に向けた国土交通省の取り組み</a:t>
            </a:r>
            <a:r>
              <a:rPr lang="en-US" altLang="ja-JP" sz="600" dirty="0">
                <a:latin typeface="Meiryo UI" panose="020B0604030504040204" pitchFamily="50" charset="-128"/>
                <a:ea typeface="Meiryo UI" panose="020B0604030504040204" pitchFamily="50" charset="-128"/>
              </a:rPr>
              <a:t>.pdf</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70000" marR="0" lvl="0" indent="-270000" algn="just"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（注１）　本表は、予算ベースである。また、計数は、それぞれ四捨五入によっているので、端数において合計とは一致しないものがある。</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70000" marR="0" lvl="0" indent="-270000" algn="just"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（注２）　平成</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23</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24</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年度予算については、同年度に地域自主戦略交付金に移行した額を含まない。</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70000" marR="0" lvl="0" indent="-270000" algn="just"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（注３）　防災・減災、国土強靱化のための５か年加速化対策の１～５年目分は、それぞれ令和２～６年度の補正予算により措置されている。なお、令和５年度補正予算については、 ５か年加速化対策分のほか、</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70000" marR="0" lvl="0" indent="-270000" algn="just"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国土強靱化緊急対応枠（</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3,000</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億円）、令和６年度補正予算については、 ５か年加速化対策分のほか、国土強靱化緊急対応枠（</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3,000</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億円）及び緊急防災枠（</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2,500</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億円）を含む。</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70000" marR="0" lvl="0" indent="-270000" algn="just"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（注４）　令和３年度当初予算額（</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兆</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549</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億円）は、デジタル庁一括計上分</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145</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億円を公共事業関係費から行政経費へ組替えた後の額であり、デジタル庁一括計上分を含めた場合、</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兆</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695</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億円である。</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70000" marR="0" lvl="0" indent="-270000" algn="just"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（注５）　令和４年度当初予算額（</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兆</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574</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億円）は、デジタル庁一括計上分</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億円を公共事業関係費から行政経費へ組替えた後の額であり、デジタル庁一括計上分を含めた場合、</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兆</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575</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億円である。</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70000" marR="0" lvl="0" indent="-270000" algn="just"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（注６）　令和５年度当初予算額（</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兆</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801</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億円）は、</a:t>
            </a:r>
            <a:r>
              <a:rPr kumimoji="1" lang="zh-TW"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生活基盤施設耐震化等交付金</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202</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億円を行政経費から公共事業関係費へ組替えた後の額であり、</a:t>
            </a:r>
            <a:r>
              <a:rPr kumimoji="1" lang="zh-TW"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生活基盤施設耐震化等交付金</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を除いた場合、</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兆</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600</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億円である。</a:t>
            </a:r>
            <a:endPar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70000" marR="0" lvl="0" indent="-270000" algn="just"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（注７）　令和６年度補正予算については、</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GX</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経済移行債で実施する事業（</a:t>
            </a:r>
            <a:r>
              <a:rPr kumimoji="1" lang="en-US" altLang="ja-JP"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500</a:t>
            </a:r>
            <a:r>
              <a:rPr kumimoji="1" lang="ja-JP" altLang="en-US" sz="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億円）を含む。　</a:t>
            </a:r>
            <a:endParaRPr kumimoji="1" lang="en-US" altLang="ja-JP" sz="600"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p:txBody>
      </p:sp>
      <p:cxnSp>
        <p:nvCxnSpPr>
          <p:cNvPr id="24" name="直線コネクタ 23">
            <a:extLst>
              <a:ext uri="{FF2B5EF4-FFF2-40B4-BE49-F238E27FC236}">
                <a16:creationId xmlns:a16="http://schemas.microsoft.com/office/drawing/2014/main" id="{3DA5DAC0-ADEB-4604-99AA-CCDB440C6D78}"/>
              </a:ext>
            </a:extLst>
          </p:cNvPr>
          <p:cNvCxnSpPr>
            <a:cxnSpLocks/>
          </p:cNvCxnSpPr>
          <p:nvPr/>
        </p:nvCxnSpPr>
        <p:spPr>
          <a:xfrm>
            <a:off x="8072968" y="4076540"/>
            <a:ext cx="179507" cy="0"/>
          </a:xfrm>
          <a:prstGeom prst="line">
            <a:avLst/>
          </a:prstGeom>
          <a:noFill/>
          <a:ln w="12700" cap="flat" cmpd="sng" algn="ctr">
            <a:solidFill>
              <a:srgbClr val="000000"/>
            </a:solidFill>
            <a:prstDash val="sysDash"/>
          </a:ln>
          <a:effectLst/>
        </p:spPr>
      </p:cxnSp>
      <p:cxnSp>
        <p:nvCxnSpPr>
          <p:cNvPr id="25" name="直線矢印コネクタ 24">
            <a:extLst>
              <a:ext uri="{FF2B5EF4-FFF2-40B4-BE49-F238E27FC236}">
                <a16:creationId xmlns:a16="http://schemas.microsoft.com/office/drawing/2014/main" id="{A0C01C5E-CFFA-4499-AB2E-83AF238CB1F1}"/>
              </a:ext>
            </a:extLst>
          </p:cNvPr>
          <p:cNvCxnSpPr>
            <a:cxnSpLocks/>
            <a:endCxn id="20" idx="1"/>
          </p:cNvCxnSpPr>
          <p:nvPr/>
        </p:nvCxnSpPr>
        <p:spPr>
          <a:xfrm flipH="1">
            <a:off x="7309539" y="1871633"/>
            <a:ext cx="423682" cy="1404000"/>
          </a:xfrm>
          <a:prstGeom prst="straightConnector1">
            <a:avLst/>
          </a:prstGeom>
          <a:noFill/>
          <a:ln w="19050" cap="flat" cmpd="sng" algn="ctr">
            <a:solidFill>
              <a:srgbClr val="FF0000"/>
            </a:solidFill>
            <a:prstDash val="solid"/>
            <a:tailEnd type="arrow"/>
          </a:ln>
          <a:effectLst/>
        </p:spPr>
      </p:cxnSp>
      <p:sp>
        <p:nvSpPr>
          <p:cNvPr id="26" name="角丸四角形 47">
            <a:extLst>
              <a:ext uri="{FF2B5EF4-FFF2-40B4-BE49-F238E27FC236}">
                <a16:creationId xmlns:a16="http://schemas.microsoft.com/office/drawing/2014/main" id="{340061A7-C3F0-46CB-B08E-7C2605FC24D2}"/>
              </a:ext>
            </a:extLst>
          </p:cNvPr>
          <p:cNvSpPr/>
          <p:nvPr/>
        </p:nvSpPr>
        <p:spPr>
          <a:xfrm>
            <a:off x="5857471" y="1350611"/>
            <a:ext cx="2215004" cy="530839"/>
          </a:xfrm>
          <a:prstGeom prst="roundRect">
            <a:avLst/>
          </a:prstGeom>
          <a:solidFill>
            <a:srgbClr val="FFEB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防災・減災、国土強靱化のための３か年緊急対策</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cxnSp>
        <p:nvCxnSpPr>
          <p:cNvPr id="27" name="直線矢印コネクタ 26">
            <a:extLst>
              <a:ext uri="{FF2B5EF4-FFF2-40B4-BE49-F238E27FC236}">
                <a16:creationId xmlns:a16="http://schemas.microsoft.com/office/drawing/2014/main" id="{A47CF517-2BF7-4467-8F5D-C5FEF333F596}"/>
              </a:ext>
            </a:extLst>
          </p:cNvPr>
          <p:cNvCxnSpPr>
            <a:cxnSpLocks/>
          </p:cNvCxnSpPr>
          <p:nvPr/>
        </p:nvCxnSpPr>
        <p:spPr>
          <a:xfrm flipH="1">
            <a:off x="8525374" y="1286292"/>
            <a:ext cx="395782" cy="1476000"/>
          </a:xfrm>
          <a:prstGeom prst="straightConnector1">
            <a:avLst/>
          </a:prstGeom>
          <a:noFill/>
          <a:ln w="19050" cap="flat" cmpd="sng" algn="ctr">
            <a:solidFill>
              <a:srgbClr val="FF9933"/>
            </a:solidFill>
            <a:prstDash val="solid"/>
            <a:tailEnd type="arrow"/>
          </a:ln>
          <a:effectLst/>
        </p:spPr>
      </p:cxnSp>
      <p:cxnSp>
        <p:nvCxnSpPr>
          <p:cNvPr id="28" name="直線コネクタ 27">
            <a:extLst>
              <a:ext uri="{FF2B5EF4-FFF2-40B4-BE49-F238E27FC236}">
                <a16:creationId xmlns:a16="http://schemas.microsoft.com/office/drawing/2014/main" id="{FC1D95DE-F4E5-4DF8-A7EB-1AF66E6B55B0}"/>
              </a:ext>
            </a:extLst>
          </p:cNvPr>
          <p:cNvCxnSpPr>
            <a:cxnSpLocks/>
          </p:cNvCxnSpPr>
          <p:nvPr/>
        </p:nvCxnSpPr>
        <p:spPr>
          <a:xfrm>
            <a:off x="4318168" y="3682306"/>
            <a:ext cx="179507" cy="0"/>
          </a:xfrm>
          <a:prstGeom prst="line">
            <a:avLst/>
          </a:prstGeom>
          <a:noFill/>
          <a:ln w="38100" cap="flat" cmpd="sng" algn="ctr">
            <a:solidFill>
              <a:srgbClr val="FFC000"/>
            </a:solidFill>
            <a:prstDash val="sysDot"/>
          </a:ln>
          <a:effectLst/>
        </p:spPr>
      </p:cxnSp>
      <p:cxnSp>
        <p:nvCxnSpPr>
          <p:cNvPr id="29" name="直線コネクタ 28">
            <a:extLst>
              <a:ext uri="{FF2B5EF4-FFF2-40B4-BE49-F238E27FC236}">
                <a16:creationId xmlns:a16="http://schemas.microsoft.com/office/drawing/2014/main" id="{1E39AC8F-1332-4929-96C5-57E23393F766}"/>
              </a:ext>
            </a:extLst>
          </p:cNvPr>
          <p:cNvCxnSpPr>
            <a:cxnSpLocks/>
          </p:cNvCxnSpPr>
          <p:nvPr/>
        </p:nvCxnSpPr>
        <p:spPr>
          <a:xfrm>
            <a:off x="8386168" y="4076540"/>
            <a:ext cx="179507" cy="0"/>
          </a:xfrm>
          <a:prstGeom prst="line">
            <a:avLst/>
          </a:prstGeom>
          <a:noFill/>
          <a:ln w="12700" cap="flat" cmpd="sng" algn="ctr">
            <a:solidFill>
              <a:srgbClr val="000000"/>
            </a:solidFill>
            <a:prstDash val="sysDash"/>
          </a:ln>
          <a:effectLst/>
        </p:spPr>
      </p:cxnSp>
      <p:cxnSp>
        <p:nvCxnSpPr>
          <p:cNvPr id="30" name="直線コネクタ 29">
            <a:extLst>
              <a:ext uri="{FF2B5EF4-FFF2-40B4-BE49-F238E27FC236}">
                <a16:creationId xmlns:a16="http://schemas.microsoft.com/office/drawing/2014/main" id="{676B0CBF-81EE-4B49-A7AB-54F088DB6AE6}"/>
              </a:ext>
            </a:extLst>
          </p:cNvPr>
          <p:cNvCxnSpPr>
            <a:cxnSpLocks/>
          </p:cNvCxnSpPr>
          <p:nvPr/>
        </p:nvCxnSpPr>
        <p:spPr>
          <a:xfrm>
            <a:off x="8695768" y="4076540"/>
            <a:ext cx="179507" cy="0"/>
          </a:xfrm>
          <a:prstGeom prst="line">
            <a:avLst/>
          </a:prstGeom>
          <a:noFill/>
          <a:ln w="12700" cap="flat" cmpd="sng" algn="ctr">
            <a:solidFill>
              <a:srgbClr val="000000"/>
            </a:solidFill>
            <a:prstDash val="sysDash"/>
          </a:ln>
          <a:effectLst/>
        </p:spPr>
      </p:cxnSp>
      <p:sp>
        <p:nvSpPr>
          <p:cNvPr id="31" name="テキスト ボックス 1">
            <a:extLst>
              <a:ext uri="{FF2B5EF4-FFF2-40B4-BE49-F238E27FC236}">
                <a16:creationId xmlns:a16="http://schemas.microsoft.com/office/drawing/2014/main" id="{7C4F34A8-9E18-45C9-9002-2F6CEFFE1198}"/>
              </a:ext>
            </a:extLst>
          </p:cNvPr>
          <p:cNvSpPr txBox="1"/>
          <p:nvPr/>
        </p:nvSpPr>
        <p:spPr>
          <a:xfrm>
            <a:off x="8683252" y="2804111"/>
            <a:ext cx="314104" cy="28311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8.3</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2" name="テキスト ボックス 1">
            <a:extLst>
              <a:ext uri="{FF2B5EF4-FFF2-40B4-BE49-F238E27FC236}">
                <a16:creationId xmlns:a16="http://schemas.microsoft.com/office/drawing/2014/main" id="{D8FA9566-E702-4760-B8EF-B6732383A8EA}"/>
              </a:ext>
            </a:extLst>
          </p:cNvPr>
          <p:cNvSpPr txBox="1"/>
          <p:nvPr/>
        </p:nvSpPr>
        <p:spPr>
          <a:xfrm>
            <a:off x="8692777" y="3148425"/>
            <a:ext cx="314104" cy="28311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R="0" lvl="0" defTabSz="914400" eaLnBrk="1" fontAlgn="base" latinLnBrk="0" hangingPunct="1">
              <a:lnSpc>
                <a:spcPct val="100000"/>
              </a:lnSpc>
              <a:spcBef>
                <a:spcPct val="0"/>
              </a:spcBef>
              <a:spcAft>
                <a:spcPct val="0"/>
              </a:spcAft>
              <a:buClrTx/>
              <a:buSzTx/>
              <a:buFontTx/>
              <a:buNone/>
              <a:tabLst/>
              <a:defRPr/>
            </a:pPr>
            <a:r>
              <a:rPr lang="en-US" altLang="ja-JP" dirty="0">
                <a:latin typeface="+mn-ea"/>
                <a:ea typeface="ＭＳ Ｐゴシック" charset="-128"/>
              </a:rPr>
              <a:t>1.3</a:t>
            </a:r>
            <a:endParaRPr lang="ja-JP" altLang="en-US" dirty="0">
              <a:latin typeface="+mn-ea"/>
              <a:ea typeface="ＭＳ Ｐゴシック" charset="-128"/>
            </a:endParaRPr>
          </a:p>
        </p:txBody>
      </p:sp>
      <p:sp>
        <p:nvSpPr>
          <p:cNvPr id="33" name="テキスト ボックス 1">
            <a:extLst>
              <a:ext uri="{FF2B5EF4-FFF2-40B4-BE49-F238E27FC236}">
                <a16:creationId xmlns:a16="http://schemas.microsoft.com/office/drawing/2014/main" id="{32E6CF85-A79F-4F54-A0C9-8722405D4767}"/>
              </a:ext>
            </a:extLst>
          </p:cNvPr>
          <p:cNvSpPr txBox="1"/>
          <p:nvPr/>
        </p:nvSpPr>
        <p:spPr>
          <a:xfrm>
            <a:off x="8609175" y="3536356"/>
            <a:ext cx="314104" cy="28311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0.9</a:t>
            </a: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4" name="角丸四角形 48">
            <a:extLst>
              <a:ext uri="{FF2B5EF4-FFF2-40B4-BE49-F238E27FC236}">
                <a16:creationId xmlns:a16="http://schemas.microsoft.com/office/drawing/2014/main" id="{99799977-E1E7-45D1-A785-6A47C017DAAF}"/>
              </a:ext>
            </a:extLst>
          </p:cNvPr>
          <p:cNvSpPr/>
          <p:nvPr/>
        </p:nvSpPr>
        <p:spPr>
          <a:xfrm>
            <a:off x="6994603" y="805326"/>
            <a:ext cx="2507661" cy="462174"/>
          </a:xfrm>
          <a:prstGeom prst="roundRect">
            <a:avLst/>
          </a:prstGeom>
          <a:solidFill>
            <a:srgbClr val="FFFFCC"/>
          </a:solidFill>
          <a:ln w="25400" cap="flat" cmpd="sng" algn="ctr">
            <a:solidFill>
              <a:srgbClr val="FF993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防災・減災、国土強靱化の</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ための５か年加速化対策</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cxnSp>
        <p:nvCxnSpPr>
          <p:cNvPr id="35" name="直線コネクタ 34">
            <a:extLst>
              <a:ext uri="{FF2B5EF4-FFF2-40B4-BE49-F238E27FC236}">
                <a16:creationId xmlns:a16="http://schemas.microsoft.com/office/drawing/2014/main" id="{EB65D94A-A019-48FC-86D5-4FBDAAD692AC}"/>
              </a:ext>
            </a:extLst>
          </p:cNvPr>
          <p:cNvCxnSpPr>
            <a:cxnSpLocks/>
          </p:cNvCxnSpPr>
          <p:nvPr/>
        </p:nvCxnSpPr>
        <p:spPr>
          <a:xfrm>
            <a:off x="9012568" y="4076540"/>
            <a:ext cx="179507" cy="0"/>
          </a:xfrm>
          <a:prstGeom prst="line">
            <a:avLst/>
          </a:prstGeom>
          <a:noFill/>
          <a:ln w="12700" cap="flat" cmpd="sng" algn="ctr">
            <a:solidFill>
              <a:srgbClr val="000000"/>
            </a:solidFill>
            <a:prstDash val="sysDash"/>
          </a:ln>
          <a:effectLst/>
        </p:spPr>
      </p:cxnSp>
      <p:cxnSp>
        <p:nvCxnSpPr>
          <p:cNvPr id="36" name="直線コネクタ 35">
            <a:extLst>
              <a:ext uri="{FF2B5EF4-FFF2-40B4-BE49-F238E27FC236}">
                <a16:creationId xmlns:a16="http://schemas.microsoft.com/office/drawing/2014/main" id="{364D67A5-E565-4895-92B8-E0ED4EA50D42}"/>
              </a:ext>
            </a:extLst>
          </p:cNvPr>
          <p:cNvCxnSpPr>
            <a:cxnSpLocks/>
          </p:cNvCxnSpPr>
          <p:nvPr/>
        </p:nvCxnSpPr>
        <p:spPr>
          <a:xfrm>
            <a:off x="5880072" y="4076540"/>
            <a:ext cx="179507" cy="0"/>
          </a:xfrm>
          <a:prstGeom prst="line">
            <a:avLst/>
          </a:prstGeom>
          <a:noFill/>
          <a:ln w="12700" cap="flat" cmpd="sng" algn="ctr">
            <a:solidFill>
              <a:srgbClr val="000000"/>
            </a:solidFill>
            <a:prstDash val="sysDash"/>
          </a:ln>
          <a:effectLst/>
        </p:spPr>
      </p:cxnSp>
      <p:cxnSp>
        <p:nvCxnSpPr>
          <p:cNvPr id="37" name="直線コネクタ 36">
            <a:extLst>
              <a:ext uri="{FF2B5EF4-FFF2-40B4-BE49-F238E27FC236}">
                <a16:creationId xmlns:a16="http://schemas.microsoft.com/office/drawing/2014/main" id="{1F835936-F3B3-4507-B66F-62710BDB3C01}"/>
              </a:ext>
            </a:extLst>
          </p:cNvPr>
          <p:cNvCxnSpPr>
            <a:cxnSpLocks/>
          </p:cNvCxnSpPr>
          <p:nvPr/>
        </p:nvCxnSpPr>
        <p:spPr>
          <a:xfrm>
            <a:off x="9322758" y="4076540"/>
            <a:ext cx="179507" cy="0"/>
          </a:xfrm>
          <a:prstGeom prst="line">
            <a:avLst/>
          </a:prstGeom>
          <a:noFill/>
          <a:ln w="12700" cap="flat" cmpd="sng" algn="ctr">
            <a:solidFill>
              <a:srgbClr val="000000"/>
            </a:solidFill>
            <a:prstDash val="sysDash"/>
          </a:ln>
          <a:effectLst/>
        </p:spPr>
      </p:cxnSp>
      <p:sp>
        <p:nvSpPr>
          <p:cNvPr id="38" name="テキスト ボックス 37">
            <a:extLst>
              <a:ext uri="{FF2B5EF4-FFF2-40B4-BE49-F238E27FC236}">
                <a16:creationId xmlns:a16="http://schemas.microsoft.com/office/drawing/2014/main" id="{D25DBC93-43DD-4B8A-AC13-804E21696E4F}"/>
              </a:ext>
            </a:extLst>
          </p:cNvPr>
          <p:cNvSpPr txBox="1"/>
          <p:nvPr/>
        </p:nvSpPr>
        <p:spPr>
          <a:xfrm>
            <a:off x="9241821" y="5972241"/>
            <a:ext cx="538554" cy="230832"/>
          </a:xfrm>
          <a:prstGeom prst="rect">
            <a:avLst/>
          </a:prstGeom>
          <a:noFill/>
        </p:spPr>
        <p:txBody>
          <a:bodyPr wrap="square" rtlCol="0" anchor="ctr">
            <a:spAutoFit/>
          </a:bodyPr>
          <a:lstStyle/>
          <a:p>
            <a:pPr marL="270000" marR="0" lvl="0" indent="-27000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（案）</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39" name="スライド番号プレースホルダー 3">
            <a:extLst>
              <a:ext uri="{FF2B5EF4-FFF2-40B4-BE49-F238E27FC236}">
                <a16:creationId xmlns:a16="http://schemas.microsoft.com/office/drawing/2014/main" id="{D51A5F2B-09EA-4DB1-8085-E5696C521EF7}"/>
              </a:ext>
            </a:extLst>
          </p:cNvPr>
          <p:cNvSpPr txBox="1">
            <a:spLocks/>
          </p:cNvSpPr>
          <p:nvPr/>
        </p:nvSpPr>
        <p:spPr bwMode="auto">
          <a:xfrm>
            <a:off x="9406472" y="6554932"/>
            <a:ext cx="499528" cy="303067"/>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latin typeface="メイリオ" panose="020B0604030504040204" pitchFamily="50" charset="-128"/>
                <a:ea typeface="メイリオ" panose="020B0604030504040204" pitchFamily="50" charset="-128"/>
              </a:rPr>
              <a:pPr>
                <a:defRPr/>
              </a:pPr>
              <a:t>3</a:t>
            </a:fld>
            <a:endParaRPr lang="en-US" altLang="ja-JP" sz="1400" dirty="0">
              <a:solidFill>
                <a:srgbClr val="000000"/>
              </a:solidFill>
              <a:latin typeface="メイリオ" panose="020B0604030504040204" pitchFamily="50" charset="-128"/>
              <a:ea typeface="メイリオ" panose="020B0604030504040204" pitchFamily="50" charset="-128"/>
            </a:endParaRPr>
          </a:p>
        </p:txBody>
      </p:sp>
      <p:sp>
        <p:nvSpPr>
          <p:cNvPr id="41" name="矢印: 右 40">
            <a:extLst>
              <a:ext uri="{FF2B5EF4-FFF2-40B4-BE49-F238E27FC236}">
                <a16:creationId xmlns:a16="http://schemas.microsoft.com/office/drawing/2014/main" id="{09D8653B-CD4B-43BA-BDA2-4C50D1A87851}"/>
              </a:ext>
            </a:extLst>
          </p:cNvPr>
          <p:cNvSpPr/>
          <p:nvPr/>
        </p:nvSpPr>
        <p:spPr>
          <a:xfrm rot="638208">
            <a:off x="1135101" y="1809084"/>
            <a:ext cx="8185858" cy="145235"/>
          </a:xfrm>
          <a:prstGeom prst="rightArrow">
            <a:avLst/>
          </a:prstGeom>
          <a:solidFill>
            <a:srgbClr val="C0504D"/>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2" name="録音したサウンド">
            <a:hlinkClick r:id="" action="ppaction://media"/>
            <a:extLst>
              <a:ext uri="{FF2B5EF4-FFF2-40B4-BE49-F238E27FC236}">
                <a16:creationId xmlns:a16="http://schemas.microsoft.com/office/drawing/2014/main" id="{13DD6987-313B-4CB0-A7A9-EB9BC0C32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04377" y="3793292"/>
            <a:ext cx="487363" cy="487363"/>
          </a:xfrm>
          <a:prstGeom prst="rect">
            <a:avLst/>
          </a:prstGeom>
        </p:spPr>
      </p:pic>
      <p:sp>
        <p:nvSpPr>
          <p:cNvPr id="42" name="テキスト ボックス 41">
            <a:extLst>
              <a:ext uri="{FF2B5EF4-FFF2-40B4-BE49-F238E27FC236}">
                <a16:creationId xmlns:a16="http://schemas.microsoft.com/office/drawing/2014/main" id="{2E6E8E8C-2CD2-824E-ED46-31EC1A84CA40}"/>
              </a:ext>
            </a:extLst>
          </p:cNvPr>
          <p:cNvSpPr txBox="1"/>
          <p:nvPr/>
        </p:nvSpPr>
        <p:spPr>
          <a:xfrm>
            <a:off x="4293390" y="6723609"/>
            <a:ext cx="9190788" cy="184666"/>
          </a:xfrm>
          <a:prstGeom prst="rect">
            <a:avLst/>
          </a:prstGeom>
          <a:noFill/>
        </p:spPr>
        <p:txBody>
          <a:bodyPr wrap="square">
            <a:spAutoFit/>
          </a:bodyPr>
          <a:lstStyle/>
          <a:p>
            <a:r>
              <a:rPr lang="ja-JP" altLang="en-US" sz="600" dirty="0">
                <a:latin typeface="Meiryo UI" panose="020B0604030504040204" pitchFamily="50" charset="-128"/>
                <a:ea typeface="Meiryo UI" panose="020B0604030504040204" pitchFamily="50" charset="-128"/>
              </a:rPr>
              <a:t>出典：</a:t>
            </a:r>
            <a:r>
              <a:rPr lang="en-US" altLang="ja-JP" sz="600" dirty="0">
                <a:latin typeface="Meiryo UI" panose="020B0604030504040204" pitchFamily="50" charset="-128"/>
                <a:ea typeface="Meiryo UI" panose="020B0604030504040204" pitchFamily="50" charset="-128"/>
              </a:rPr>
              <a:t>2025</a:t>
            </a:r>
            <a:r>
              <a:rPr lang="ja-JP" altLang="en-US" sz="600" dirty="0">
                <a:latin typeface="Meiryo UI" panose="020B0604030504040204" pitchFamily="50" charset="-128"/>
                <a:ea typeface="Meiryo UI" panose="020B0604030504040204" pitchFamily="50" charset="-128"/>
              </a:rPr>
              <a:t>年度 建設業の働き方改革に関するシンポジウム</a:t>
            </a:r>
            <a:r>
              <a:rPr lang="ja-JP" altLang="en-US" sz="600" i="0" dirty="0">
                <a:effectLst/>
                <a:latin typeface="Meiryo UI" panose="020B0604030504040204" pitchFamily="50" charset="-128"/>
                <a:ea typeface="Meiryo UI" panose="020B0604030504040204" pitchFamily="50" charset="-128"/>
              </a:rPr>
              <a:t>資料　</a:t>
            </a:r>
            <a:r>
              <a:rPr lang="en-US" altLang="ja-JP" sz="600" i="0" dirty="0">
                <a:effectLst/>
                <a:latin typeface="Meiryo UI" panose="020B0604030504040204" pitchFamily="50" charset="-128"/>
                <a:ea typeface="Meiryo UI" panose="020B0604030504040204" pitchFamily="50" charset="-128"/>
              </a:rPr>
              <a:t>h</a:t>
            </a:r>
            <a:r>
              <a:rPr lang="en-US" altLang="ja-JP" sz="600" dirty="0">
                <a:latin typeface="Meiryo UI" panose="020B0604030504040204" pitchFamily="50" charset="-128"/>
                <a:ea typeface="Meiryo UI" panose="020B0604030504040204" pitchFamily="50" charset="-128"/>
              </a:rPr>
              <a:t>ttps://committees.jsce.or.jp/cmc/system/files/0</a:t>
            </a:r>
            <a:endParaRPr lang="ja-JP" altLang="en-US" sz="600" dirty="0">
              <a:latin typeface="Meiryo UI" panose="020B0604030504040204" pitchFamily="50" charset="-128"/>
              <a:ea typeface="Meiryo UI" panose="020B0604030504040204" pitchFamily="50" charset="-128"/>
            </a:endParaRPr>
          </a:p>
        </p:txBody>
      </p:sp>
      <p:cxnSp>
        <p:nvCxnSpPr>
          <p:cNvPr id="59" name="直線コネクタ 58">
            <a:extLst>
              <a:ext uri="{FF2B5EF4-FFF2-40B4-BE49-F238E27FC236}">
                <a16:creationId xmlns:a16="http://schemas.microsoft.com/office/drawing/2014/main" id="{0F6BC7F7-8FB9-2DBE-F54D-09DD3429DF6C}"/>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709579"/>
      </p:ext>
    </p:extLst>
  </p:cSld>
  <p:clrMapOvr>
    <a:masterClrMapping/>
  </p:clrMapOvr>
  <mc:AlternateContent xmlns:mc="http://schemas.openxmlformats.org/markup-compatibility/2006" xmlns:p14="http://schemas.microsoft.com/office/powerpoint/2010/main">
    <mc:Choice Requires="p14">
      <p:transition spd="slow" p14:dur="2000" advTm="10807"/>
    </mc:Choice>
    <mc:Fallback xmlns="">
      <p:transition spd="slow" advTm="1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72">
            <a:extLst>
              <a:ext uri="{FF2B5EF4-FFF2-40B4-BE49-F238E27FC236}">
                <a16:creationId xmlns:a16="http://schemas.microsoft.com/office/drawing/2014/main" id="{5D751F76-2229-43F4-AC18-F37CABDA4D10}"/>
              </a:ext>
            </a:extLst>
          </p:cNvPr>
          <p:cNvPicPr>
            <a:picLocks noChangeAspect="1"/>
          </p:cNvPicPr>
          <p:nvPr/>
        </p:nvPicPr>
        <p:blipFill>
          <a:blip r:embed="rId5"/>
          <a:stretch>
            <a:fillRect/>
          </a:stretch>
        </p:blipFill>
        <p:spPr>
          <a:xfrm>
            <a:off x="7396188" y="5115867"/>
            <a:ext cx="2260881" cy="1565225"/>
          </a:xfrm>
          <a:prstGeom prst="rect">
            <a:avLst/>
          </a:prstGeom>
          <a:ln>
            <a:noFill/>
          </a:ln>
        </p:spPr>
      </p:pic>
      <p:sp>
        <p:nvSpPr>
          <p:cNvPr id="18" name="テキスト ボックス 77">
            <a:extLst>
              <a:ext uri="{FF2B5EF4-FFF2-40B4-BE49-F238E27FC236}">
                <a16:creationId xmlns:a16="http://schemas.microsoft.com/office/drawing/2014/main" id="{D6204A2B-E9E9-434C-A95E-526C1195C93A}"/>
              </a:ext>
            </a:extLst>
          </p:cNvPr>
          <p:cNvSpPr txBox="1">
            <a:spLocks noChangeArrowheads="1"/>
          </p:cNvSpPr>
          <p:nvPr/>
        </p:nvSpPr>
        <p:spPr>
          <a:xfrm>
            <a:off x="7194480" y="6348887"/>
            <a:ext cx="2664296" cy="320176"/>
          </a:xfrm>
          <a:prstGeom prst="rect">
            <a:avLst/>
          </a:prstGeom>
          <a:noFill/>
          <a:ln>
            <a:noFill/>
          </a:ln>
        </p:spPr>
        <p:txBody>
          <a:bodyPr lIns="60084" tIns="7190" rIns="60084" bIns="7190" anchor="ctr"/>
          <a:lstStyle>
            <a:defPPr>
              <a:defRPr lang="ja-JP"/>
            </a:defPPr>
            <a:lvl1pPr algn="ctr" defTabSz="914400" eaLnBrk="0" fontAlgn="auto" hangingPunct="0">
              <a:lnSpc>
                <a:spcPts val="1049"/>
              </a:lnSpc>
              <a:spcBef>
                <a:spcPct val="0"/>
              </a:spcBef>
              <a:spcAft>
                <a:spcPct val="0"/>
              </a:spcAft>
              <a:buNone/>
              <a:defRPr sz="800" b="0" i="0" u="none" baseline="0">
                <a:solidFill>
                  <a:schemeClr val="bg1"/>
                </a:solidFill>
                <a:effectLst/>
                <a:latin typeface="ＭＳ Ｐゴシック" panose="020B0600070205080204" pitchFamily="50" charset="-128"/>
                <a:ea typeface="ＭＳ Ｐゴシック" pitchFamily="55" charset="-128"/>
              </a:defRPr>
            </a:lvl1pPr>
            <a:lvl2pPr marL="4572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2pPr>
            <a:lvl3pPr marL="9144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3pPr>
            <a:lvl4pPr marL="13716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4pPr>
            <a:lvl5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5pPr>
            <a:lvl6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6pPr>
            <a:lvl7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7pPr>
            <a:lvl8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8pPr>
            <a:lvl9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9pPr>
          </a:lstStyle>
          <a:p>
            <a:pPr marL="0" marR="0" lvl="0" indent="0" algn="ctr" defTabSz="914400" rtl="0" eaLnBrk="0" fontAlgn="auto" latinLnBrk="0" hangingPunct="0">
              <a:lnSpc>
                <a:spcPts val="1049"/>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glow rad="228600">
                    <a:srgbClr val="000000">
                      <a:alpha val="40000"/>
                    </a:srgbClr>
                  </a:glow>
                </a:effectLst>
                <a:uLnTx/>
                <a:uFillTx/>
                <a:latin typeface="Meiryo UI" panose="020B0604030504040204" pitchFamily="50" charset="-128"/>
                <a:ea typeface="Meiryo UI" panose="020B0604030504040204" pitchFamily="50" charset="-128"/>
              </a:rPr>
              <a:t>臨港道路陥没状況</a:t>
            </a:r>
          </a:p>
        </p:txBody>
      </p:sp>
      <p:pic>
        <p:nvPicPr>
          <p:cNvPr id="6" name="Picture 3" descr="\\Jsce-file01\doboku\事務局共有\学会ロゴ\JSCE LOGO Orig.jpg">
            <a:extLst>
              <a:ext uri="{FF2B5EF4-FFF2-40B4-BE49-F238E27FC236}">
                <a16:creationId xmlns:a16="http://schemas.microsoft.com/office/drawing/2014/main" id="{F9039816-128A-4C30-A392-CB14B12ADD8C}"/>
              </a:ext>
            </a:extLst>
          </p:cNvPr>
          <p:cNvPicPr>
            <a:picLocks noChangeAspect="1" noChangeArrowheads="1"/>
          </p:cNvPicPr>
          <p:nvPr/>
        </p:nvPicPr>
        <p:blipFill>
          <a:blip r:embed="rId6" cstate="print"/>
          <a:srcRect/>
          <a:stretch>
            <a:fillRect/>
          </a:stretch>
        </p:blipFill>
        <p:spPr bwMode="auto">
          <a:xfrm>
            <a:off x="9001125" y="59658"/>
            <a:ext cx="904075" cy="589614"/>
          </a:xfrm>
          <a:prstGeom prst="rect">
            <a:avLst/>
          </a:prstGeom>
          <a:noFill/>
          <a:ln w="9525">
            <a:noFill/>
            <a:miter lim="800000"/>
            <a:headEnd/>
            <a:tailEnd/>
          </a:ln>
        </p:spPr>
      </p:pic>
      <p:cxnSp>
        <p:nvCxnSpPr>
          <p:cNvPr id="3" name="直線コネクタ 2">
            <a:extLst>
              <a:ext uri="{FF2B5EF4-FFF2-40B4-BE49-F238E27FC236}">
                <a16:creationId xmlns:a16="http://schemas.microsoft.com/office/drawing/2014/main" id="{88F850CC-ABC0-4242-B407-423DA8295879}"/>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6540F4F-FBDA-4C59-89D4-D2B6BC5D0763}"/>
              </a:ext>
            </a:extLst>
          </p:cNvPr>
          <p:cNvSpPr txBox="1"/>
          <p:nvPr/>
        </p:nvSpPr>
        <p:spPr>
          <a:xfrm>
            <a:off x="-800" y="124461"/>
            <a:ext cx="9326880" cy="584775"/>
          </a:xfrm>
          <a:prstGeom prst="rect">
            <a:avLst/>
          </a:prstGeom>
          <a:noFill/>
        </p:spPr>
        <p:txBody>
          <a:bodyPr wrap="square" rtlCol="0">
            <a:spAutoFit/>
          </a:bodyPr>
          <a:lstStyle/>
          <a:p>
            <a:r>
              <a:rPr kumimoji="1" lang="ja-JP" altLang="en-US" sz="3200" b="1" dirty="0">
                <a:solidFill>
                  <a:srgbClr val="4087C8"/>
                </a:solidFill>
                <a:latin typeface="メイリオ" panose="020B0604030504040204" pitchFamily="50" charset="-128"/>
                <a:ea typeface="メイリオ" panose="020B0604030504040204" pitchFamily="50" charset="-128"/>
              </a:rPr>
              <a:t>埼玉県道路陥没事故</a:t>
            </a:r>
            <a:r>
              <a:rPr lang="ja-JP" altLang="en-US" sz="3200" b="1" dirty="0">
                <a:solidFill>
                  <a:srgbClr val="4087C8"/>
                </a:solidFill>
                <a:latin typeface="メイリオ" panose="020B0604030504040204" pitchFamily="50" charset="-128"/>
                <a:ea typeface="メイリオ" panose="020B0604030504040204" pitchFamily="50" charset="-128"/>
              </a:rPr>
              <a:t>等のるインフラ損傷の状況</a:t>
            </a:r>
            <a:endParaRPr kumimoji="1" lang="en-US" altLang="ja-JP" sz="3200" b="1" dirty="0">
              <a:solidFill>
                <a:srgbClr val="4087C8"/>
              </a:solidFill>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8E9DA83B-D749-4FFB-944D-9E2FA7EAB0DA}"/>
              </a:ext>
            </a:extLst>
          </p:cNvPr>
          <p:cNvPicPr>
            <a:picLocks noChangeAspect="1"/>
          </p:cNvPicPr>
          <p:nvPr/>
        </p:nvPicPr>
        <p:blipFill>
          <a:blip r:embed="rId7"/>
          <a:stretch>
            <a:fillRect/>
          </a:stretch>
        </p:blipFill>
        <p:spPr>
          <a:xfrm>
            <a:off x="1779054" y="738267"/>
            <a:ext cx="6492958" cy="4166604"/>
          </a:xfrm>
          <a:prstGeom prst="rect">
            <a:avLst/>
          </a:prstGeom>
        </p:spPr>
      </p:pic>
      <p:sp>
        <p:nvSpPr>
          <p:cNvPr id="9" name="テキスト ボックス 8">
            <a:extLst>
              <a:ext uri="{FF2B5EF4-FFF2-40B4-BE49-F238E27FC236}">
                <a16:creationId xmlns:a16="http://schemas.microsoft.com/office/drawing/2014/main" id="{5A26EE5F-112F-4D5C-AC8D-751B3F77E131}"/>
              </a:ext>
            </a:extLst>
          </p:cNvPr>
          <p:cNvSpPr txBox="1"/>
          <p:nvPr/>
        </p:nvSpPr>
        <p:spPr>
          <a:xfrm>
            <a:off x="1309840" y="4872678"/>
            <a:ext cx="8595360" cy="253916"/>
          </a:xfrm>
          <a:prstGeom prst="rect">
            <a:avLst/>
          </a:prstGeom>
          <a:noFill/>
        </p:spPr>
        <p:txBody>
          <a:bodyPr wrap="square">
            <a:spAutoFit/>
          </a:bodyPr>
          <a:lstStyle/>
          <a:p>
            <a:r>
              <a:rPr lang="ja-JP" altLang="en-US" sz="1050" dirty="0">
                <a:latin typeface="Meiryo UI" panose="020B0604030504040204" pitchFamily="50" charset="-128"/>
                <a:ea typeface="Meiryo UI" panose="020B0604030504040204" pitchFamily="50" charset="-128"/>
              </a:rPr>
              <a:t>出典：東京新聞　</a:t>
            </a:r>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rPr>
              <a:t>日付　東京新聞社ヘリ「あさづる」から（七森祐也氏撮影）</a:t>
            </a:r>
            <a:r>
              <a:rPr lang="en-US" altLang="ja-JP" sz="1050" dirty="0">
                <a:latin typeface="Meiryo UI" panose="020B0604030504040204" pitchFamily="50" charset="-128"/>
                <a:ea typeface="Meiryo UI" panose="020B0604030504040204" pitchFamily="50" charset="-128"/>
              </a:rPr>
              <a:t>https://www.tokyo-np.co.jp/article/402017</a:t>
            </a:r>
            <a:endParaRPr lang="ja-JP" altLang="en-US" sz="1050" dirty="0">
              <a:latin typeface="Meiryo UI" panose="020B0604030504040204" pitchFamily="50" charset="-128"/>
              <a:ea typeface="Meiryo UI" panose="020B0604030504040204" pitchFamily="50" charset="-128"/>
            </a:endParaRPr>
          </a:p>
        </p:txBody>
      </p:sp>
      <p:sp>
        <p:nvSpPr>
          <p:cNvPr id="10" name="スライド番号プレースホルダー 3">
            <a:extLst>
              <a:ext uri="{FF2B5EF4-FFF2-40B4-BE49-F238E27FC236}">
                <a16:creationId xmlns:a16="http://schemas.microsoft.com/office/drawing/2014/main" id="{4CE7D269-51F9-48AD-BA02-89372870715F}"/>
              </a:ext>
            </a:extLst>
          </p:cNvPr>
          <p:cNvSpPr txBox="1">
            <a:spLocks/>
          </p:cNvSpPr>
          <p:nvPr/>
        </p:nvSpPr>
        <p:spPr bwMode="auto">
          <a:xfrm>
            <a:off x="9550588" y="6493704"/>
            <a:ext cx="355412" cy="364295"/>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4</a:t>
            </a:fld>
            <a:endParaRPr lang="en-US" altLang="ja-JP" sz="1400" dirty="0">
              <a:solidFill>
                <a:srgbClr val="000000"/>
              </a:solidFill>
            </a:endParaRPr>
          </a:p>
        </p:txBody>
      </p:sp>
      <p:pic>
        <p:nvPicPr>
          <p:cNvPr id="11" name="図 10">
            <a:extLst>
              <a:ext uri="{FF2B5EF4-FFF2-40B4-BE49-F238E27FC236}">
                <a16:creationId xmlns:a16="http://schemas.microsoft.com/office/drawing/2014/main" id="{B71D23BA-1290-4B72-BBA6-94A5F38F86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4456" y="5127898"/>
            <a:ext cx="2316670" cy="1541164"/>
          </a:xfrm>
          <a:prstGeom prst="rect">
            <a:avLst/>
          </a:prstGeom>
        </p:spPr>
      </p:pic>
      <p:pic>
        <p:nvPicPr>
          <p:cNvPr id="12" name="図 63">
            <a:extLst>
              <a:ext uri="{FF2B5EF4-FFF2-40B4-BE49-F238E27FC236}">
                <a16:creationId xmlns:a16="http://schemas.microsoft.com/office/drawing/2014/main" id="{481DF0BA-8F21-4E12-AD5C-1C40AFBAC8B4}"/>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2712717" y="5127898"/>
            <a:ext cx="2432503" cy="1541165"/>
          </a:xfrm>
          <a:prstGeom prst="rect">
            <a:avLst/>
          </a:prstGeom>
          <a:ln w="6350">
            <a:noFill/>
          </a:ln>
        </p:spPr>
      </p:pic>
      <p:pic>
        <p:nvPicPr>
          <p:cNvPr id="13" name="図 12">
            <a:extLst>
              <a:ext uri="{FF2B5EF4-FFF2-40B4-BE49-F238E27FC236}">
                <a16:creationId xmlns:a16="http://schemas.microsoft.com/office/drawing/2014/main" id="{443E3AC2-6C04-4C5B-9E00-BFC3C19D130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841"/>
          <a:stretch/>
        </p:blipFill>
        <p:spPr>
          <a:xfrm>
            <a:off x="5208461" y="5127898"/>
            <a:ext cx="2047920" cy="1541164"/>
          </a:xfrm>
          <a:prstGeom prst="rect">
            <a:avLst/>
          </a:prstGeom>
        </p:spPr>
      </p:pic>
      <p:sp>
        <p:nvSpPr>
          <p:cNvPr id="15" name="テキスト ボックス 77">
            <a:extLst>
              <a:ext uri="{FF2B5EF4-FFF2-40B4-BE49-F238E27FC236}">
                <a16:creationId xmlns:a16="http://schemas.microsoft.com/office/drawing/2014/main" id="{BDE217B5-59DA-4667-AED5-A6C18760AEE2}"/>
              </a:ext>
            </a:extLst>
          </p:cNvPr>
          <p:cNvSpPr txBox="1">
            <a:spLocks noChangeArrowheads="1"/>
          </p:cNvSpPr>
          <p:nvPr/>
        </p:nvSpPr>
        <p:spPr>
          <a:xfrm>
            <a:off x="136634" y="6493705"/>
            <a:ext cx="2664296" cy="320176"/>
          </a:xfrm>
          <a:prstGeom prst="rect">
            <a:avLst/>
          </a:prstGeom>
          <a:noFill/>
          <a:ln>
            <a:noFill/>
          </a:ln>
        </p:spPr>
        <p:txBody>
          <a:bodyPr lIns="60084" tIns="7190" rIns="60084" bIns="7190" anchor="ctr"/>
          <a:lstStyle>
            <a:defPPr>
              <a:defRPr lang="ja-JP"/>
            </a:defPPr>
            <a:lvl1pPr algn="ctr" defTabSz="914400" eaLnBrk="0" fontAlgn="auto" hangingPunct="0">
              <a:lnSpc>
                <a:spcPts val="1049"/>
              </a:lnSpc>
              <a:spcBef>
                <a:spcPct val="0"/>
              </a:spcBef>
              <a:spcAft>
                <a:spcPct val="0"/>
              </a:spcAft>
              <a:buNone/>
              <a:defRPr sz="800" b="0" i="0" u="none" baseline="0">
                <a:solidFill>
                  <a:schemeClr val="bg1"/>
                </a:solidFill>
                <a:effectLst/>
                <a:latin typeface="ＭＳ Ｐゴシック" panose="020B0600070205080204" pitchFamily="50" charset="-128"/>
                <a:ea typeface="ＭＳ Ｐゴシック" pitchFamily="55" charset="-128"/>
              </a:defRPr>
            </a:lvl1pPr>
            <a:lvl2pPr marL="4572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2pPr>
            <a:lvl3pPr marL="9144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3pPr>
            <a:lvl4pPr marL="13716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4pPr>
            <a:lvl5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5pPr>
            <a:lvl6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6pPr>
            <a:lvl7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7pPr>
            <a:lvl8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8pPr>
            <a:lvl9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9pPr>
          </a:lstStyle>
          <a:p>
            <a:pPr marL="0" marR="0" lvl="0" indent="0" algn="ctr" defTabSz="914400" rtl="0" eaLnBrk="0" fontAlgn="auto" latinLnBrk="0" hangingPunct="0">
              <a:lnSpc>
                <a:spcPts val="1049"/>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glow rad="228600">
                    <a:srgbClr val="000000">
                      <a:alpha val="40000"/>
                    </a:srgbClr>
                  </a:glow>
                </a:effectLst>
                <a:uLnTx/>
                <a:uFillTx/>
                <a:latin typeface="Meiryo UI" panose="020B0604030504040204" pitchFamily="50" charset="-128"/>
                <a:ea typeface="Meiryo UI" panose="020B0604030504040204" pitchFamily="50" charset="-128"/>
              </a:rPr>
              <a:t>水管橋の破損</a:t>
            </a:r>
          </a:p>
        </p:txBody>
      </p:sp>
      <p:sp>
        <p:nvSpPr>
          <p:cNvPr id="16" name="テキスト ボックス 77">
            <a:extLst>
              <a:ext uri="{FF2B5EF4-FFF2-40B4-BE49-F238E27FC236}">
                <a16:creationId xmlns:a16="http://schemas.microsoft.com/office/drawing/2014/main" id="{7D153526-28A1-4BC5-B693-68A64BC7F174}"/>
              </a:ext>
            </a:extLst>
          </p:cNvPr>
          <p:cNvSpPr txBox="1">
            <a:spLocks noChangeArrowheads="1"/>
          </p:cNvSpPr>
          <p:nvPr/>
        </p:nvSpPr>
        <p:spPr>
          <a:xfrm>
            <a:off x="2596820" y="6393321"/>
            <a:ext cx="2664296" cy="320176"/>
          </a:xfrm>
          <a:prstGeom prst="rect">
            <a:avLst/>
          </a:prstGeom>
          <a:noFill/>
          <a:ln>
            <a:noFill/>
          </a:ln>
        </p:spPr>
        <p:txBody>
          <a:bodyPr lIns="60084" tIns="7190" rIns="60084" bIns="7190" anchor="ctr"/>
          <a:lstStyle>
            <a:defPPr>
              <a:defRPr lang="ja-JP"/>
            </a:defPPr>
            <a:lvl1pPr algn="ctr" defTabSz="914400" eaLnBrk="0" fontAlgn="auto" hangingPunct="0">
              <a:lnSpc>
                <a:spcPts val="1049"/>
              </a:lnSpc>
              <a:spcBef>
                <a:spcPct val="0"/>
              </a:spcBef>
              <a:spcAft>
                <a:spcPct val="0"/>
              </a:spcAft>
              <a:buNone/>
              <a:defRPr sz="800" b="0" i="0" u="none" baseline="0">
                <a:solidFill>
                  <a:schemeClr val="bg1"/>
                </a:solidFill>
                <a:effectLst/>
                <a:latin typeface="ＭＳ Ｐゴシック" panose="020B0600070205080204" pitchFamily="50" charset="-128"/>
                <a:ea typeface="ＭＳ Ｐゴシック" pitchFamily="55" charset="-128"/>
              </a:defRPr>
            </a:lvl1pPr>
            <a:lvl2pPr marL="4572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2pPr>
            <a:lvl3pPr marL="9144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3pPr>
            <a:lvl4pPr marL="13716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4pPr>
            <a:lvl5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5pPr>
            <a:lvl6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6pPr>
            <a:lvl7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7pPr>
            <a:lvl8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8pPr>
            <a:lvl9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9pPr>
          </a:lstStyle>
          <a:p>
            <a:pPr marL="0" marR="0" lvl="0" indent="0" algn="ctr" defTabSz="914400" rtl="0" eaLnBrk="0" fontAlgn="auto" latinLnBrk="0" hangingPunct="0">
              <a:lnSpc>
                <a:spcPts val="1049"/>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FFFFFF"/>
                </a:solidFill>
                <a:effectLst>
                  <a:glow rad="228600">
                    <a:srgbClr val="000000">
                      <a:alpha val="40000"/>
                    </a:srgbClr>
                  </a:glow>
                </a:effectLst>
                <a:uLnTx/>
                <a:uFillTx/>
                <a:latin typeface="Meiryo UI" panose="020B0604030504040204" pitchFamily="50" charset="-128"/>
                <a:ea typeface="Meiryo UI" panose="020B0604030504040204" pitchFamily="50" charset="-128"/>
              </a:rPr>
              <a:t>床板鉄筋露出</a:t>
            </a:r>
          </a:p>
        </p:txBody>
      </p:sp>
      <p:sp>
        <p:nvSpPr>
          <p:cNvPr id="17" name="テキスト ボックス 77">
            <a:extLst>
              <a:ext uri="{FF2B5EF4-FFF2-40B4-BE49-F238E27FC236}">
                <a16:creationId xmlns:a16="http://schemas.microsoft.com/office/drawing/2014/main" id="{B4AE04F0-DA69-4142-9EDE-DE9B44344CBC}"/>
              </a:ext>
            </a:extLst>
          </p:cNvPr>
          <p:cNvSpPr txBox="1">
            <a:spLocks noChangeArrowheads="1"/>
          </p:cNvSpPr>
          <p:nvPr/>
        </p:nvSpPr>
        <p:spPr>
          <a:xfrm>
            <a:off x="4900273" y="6371104"/>
            <a:ext cx="2664296" cy="320176"/>
          </a:xfrm>
          <a:prstGeom prst="rect">
            <a:avLst/>
          </a:prstGeom>
          <a:noFill/>
          <a:ln>
            <a:noFill/>
          </a:ln>
        </p:spPr>
        <p:txBody>
          <a:bodyPr lIns="60084" tIns="7190" rIns="60084" bIns="7190" anchor="ctr"/>
          <a:lstStyle>
            <a:defPPr>
              <a:defRPr lang="ja-JP"/>
            </a:defPPr>
            <a:lvl1pPr algn="ctr" defTabSz="914400" eaLnBrk="0" fontAlgn="auto" hangingPunct="0">
              <a:lnSpc>
                <a:spcPts val="1049"/>
              </a:lnSpc>
              <a:spcBef>
                <a:spcPct val="0"/>
              </a:spcBef>
              <a:spcAft>
                <a:spcPct val="0"/>
              </a:spcAft>
              <a:buNone/>
              <a:defRPr sz="800" b="0" i="0" u="none" baseline="0">
                <a:solidFill>
                  <a:schemeClr val="bg1"/>
                </a:solidFill>
                <a:effectLst/>
                <a:latin typeface="ＭＳ Ｐゴシック" panose="020B0600070205080204" pitchFamily="50" charset="-128"/>
                <a:ea typeface="ＭＳ Ｐゴシック" pitchFamily="55" charset="-128"/>
              </a:defRPr>
            </a:lvl1pPr>
            <a:lvl2pPr marL="4572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2pPr>
            <a:lvl3pPr marL="9144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3pPr>
            <a:lvl4pPr marL="13716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4pPr>
            <a:lvl5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5pPr>
            <a:lvl6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6pPr>
            <a:lvl7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7pPr>
            <a:lvl8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8pPr>
            <a:lvl9pPr marL="1828800" defTabSz="914400" eaLnBrk="0" fontAlgn="auto" hangingPunct="0">
              <a:lnSpc>
                <a:spcPct val="100000"/>
              </a:lnSpc>
              <a:spcBef>
                <a:spcPct val="0"/>
              </a:spcBef>
              <a:spcAft>
                <a:spcPct val="0"/>
              </a:spcAft>
              <a:defRPr sz="1800" b="0" i="0" u="none" baseline="0">
                <a:effectLst/>
                <a:latin typeface="Arial" pitchFamily="39" charset="0"/>
                <a:ea typeface="ＭＳ Ｐゴシック" pitchFamily="55" charset="-128"/>
              </a:defRPr>
            </a:lvl9pPr>
          </a:lstStyle>
          <a:p>
            <a:pPr marL="0" marR="0" lvl="0" indent="0" algn="ctr" defTabSz="914400" rtl="0" eaLnBrk="0" fontAlgn="auto" latinLnBrk="0" hangingPunct="0">
              <a:lnSpc>
                <a:spcPts val="1049"/>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FFFFFF"/>
                </a:solidFill>
                <a:effectLst>
                  <a:glow rad="228600">
                    <a:srgbClr val="000000">
                      <a:alpha val="40000"/>
                    </a:srgbClr>
                  </a:glow>
                </a:effectLst>
                <a:uLnTx/>
                <a:uFillTx/>
                <a:latin typeface="Meiryo UI" panose="020B0604030504040204" pitchFamily="50" charset="-128"/>
                <a:ea typeface="Meiryo UI" panose="020B0604030504040204" pitchFamily="50" charset="-128"/>
              </a:rPr>
              <a:t>河川護岸の崩落</a:t>
            </a:r>
          </a:p>
        </p:txBody>
      </p:sp>
      <p:pic>
        <p:nvPicPr>
          <p:cNvPr id="2" name="録音したサウンド">
            <a:hlinkClick r:id="" action="ppaction://media"/>
            <a:extLst>
              <a:ext uri="{FF2B5EF4-FFF2-40B4-BE49-F238E27FC236}">
                <a16:creationId xmlns:a16="http://schemas.microsoft.com/office/drawing/2014/main" id="{189623DE-79A0-44CD-90FF-20F15B3E7AF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6000" y="3782054"/>
            <a:ext cx="487363" cy="487363"/>
          </a:xfrm>
          <a:prstGeom prst="rect">
            <a:avLst/>
          </a:prstGeom>
        </p:spPr>
      </p:pic>
      <p:sp>
        <p:nvSpPr>
          <p:cNvPr id="4" name="テキスト ボックス 3">
            <a:extLst>
              <a:ext uri="{FF2B5EF4-FFF2-40B4-BE49-F238E27FC236}">
                <a16:creationId xmlns:a16="http://schemas.microsoft.com/office/drawing/2014/main" id="{60A3266E-8F9E-0FE2-1FA1-3D044BBDDB6C}"/>
              </a:ext>
            </a:extLst>
          </p:cNvPr>
          <p:cNvSpPr txBox="1"/>
          <p:nvPr/>
        </p:nvSpPr>
        <p:spPr>
          <a:xfrm>
            <a:off x="603849" y="6675851"/>
            <a:ext cx="8816196" cy="215444"/>
          </a:xfrm>
          <a:prstGeom prst="rect">
            <a:avLst/>
          </a:prstGeom>
          <a:noFill/>
        </p:spPr>
        <p:txBody>
          <a:bodyPr wrap="square">
            <a:spAutoFit/>
          </a:bodyPr>
          <a:lstStyle/>
          <a:p>
            <a:r>
              <a:rPr lang="ja-JP" altLang="en-US" sz="800" dirty="0">
                <a:latin typeface="Meiryo UI" panose="020B0604030504040204" pitchFamily="50" charset="-128"/>
                <a:ea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rPr>
              <a:t>2025</a:t>
            </a:r>
            <a:r>
              <a:rPr lang="ja-JP" altLang="en-US" sz="800" dirty="0">
                <a:latin typeface="Meiryo UI" panose="020B0604030504040204" pitchFamily="50" charset="-128"/>
                <a:ea typeface="Meiryo UI" panose="020B0604030504040204" pitchFamily="50" charset="-128"/>
              </a:rPr>
              <a:t>年度 建設業の働き方改革に関するシンポジウム</a:t>
            </a:r>
            <a:r>
              <a:rPr lang="ja-JP" altLang="en-US" sz="800" i="0" dirty="0">
                <a:effectLst/>
                <a:latin typeface="Meiryo UI" panose="020B0604030504040204" pitchFamily="50" charset="-128"/>
                <a:ea typeface="Meiryo UI" panose="020B0604030504040204" pitchFamily="50" charset="-128"/>
              </a:rPr>
              <a:t>資料　</a:t>
            </a:r>
            <a:r>
              <a:rPr lang="en-US" altLang="ja-JP" sz="800" i="0" dirty="0">
                <a:effectLst/>
                <a:latin typeface="Meiryo UI" panose="020B0604030504040204" pitchFamily="50" charset="-128"/>
                <a:ea typeface="Meiryo UI" panose="020B0604030504040204" pitchFamily="50" charset="-128"/>
              </a:rPr>
              <a:t>h</a:t>
            </a:r>
            <a:r>
              <a:rPr lang="en-US" altLang="ja-JP" sz="800" dirty="0">
                <a:latin typeface="Meiryo UI" panose="020B0604030504040204" pitchFamily="50" charset="-128"/>
                <a:ea typeface="Meiryo UI" panose="020B0604030504040204" pitchFamily="50" charset="-128"/>
              </a:rPr>
              <a:t>ttps://committees.jsce.or.jp/</a:t>
            </a:r>
            <a:r>
              <a:rPr lang="en-US" altLang="ja-JP" sz="800" dirty="0" err="1">
                <a:latin typeface="Meiryo UI" panose="020B0604030504040204" pitchFamily="50" charset="-128"/>
                <a:ea typeface="Meiryo UI" panose="020B0604030504040204" pitchFamily="50" charset="-128"/>
              </a:rPr>
              <a:t>cmc</a:t>
            </a:r>
            <a:r>
              <a:rPr lang="en-US" altLang="ja-JP" sz="800" dirty="0">
                <a:latin typeface="Meiryo UI" panose="020B0604030504040204" pitchFamily="50" charset="-128"/>
                <a:ea typeface="Meiryo UI" panose="020B0604030504040204" pitchFamily="50" charset="-128"/>
              </a:rPr>
              <a:t>/system/files/0_【</a:t>
            </a:r>
            <a:r>
              <a:rPr lang="ja-JP" altLang="en-US" sz="800" dirty="0">
                <a:latin typeface="Meiryo UI" panose="020B0604030504040204" pitchFamily="50" charset="-128"/>
                <a:ea typeface="Meiryo UI" panose="020B0604030504040204" pitchFamily="50" charset="-128"/>
              </a:rPr>
              <a:t>基調講演</a:t>
            </a:r>
            <a:r>
              <a:rPr lang="en-US" altLang="ja-JP" sz="800" dirty="0">
                <a:latin typeface="Meiryo UI" panose="020B0604030504040204" pitchFamily="50" charset="-128"/>
                <a:ea typeface="Meiryo UI" panose="020B0604030504040204" pitchFamily="50" charset="-128"/>
              </a:rPr>
              <a:t>】_</a:t>
            </a:r>
            <a:r>
              <a:rPr lang="ja-JP" altLang="en-US" sz="800" dirty="0">
                <a:latin typeface="Meiryo UI" panose="020B0604030504040204" pitchFamily="50" charset="-128"/>
                <a:ea typeface="Meiryo UI" panose="020B0604030504040204" pitchFamily="50" charset="-128"/>
              </a:rPr>
              <a:t>国交省</a:t>
            </a:r>
            <a:r>
              <a:rPr lang="en-US" altLang="ja-JP" sz="800" dirty="0">
                <a:latin typeface="Meiryo UI" panose="020B0604030504040204" pitchFamily="50" charset="-128"/>
                <a:ea typeface="Meiryo UI" panose="020B0604030504040204" pitchFamily="50" charset="-128"/>
              </a:rPr>
              <a:t>_</a:t>
            </a:r>
            <a:r>
              <a:rPr lang="ja-JP" altLang="en-US" sz="800" dirty="0">
                <a:latin typeface="Meiryo UI" panose="020B0604030504040204" pitchFamily="50" charset="-128"/>
                <a:ea typeface="Meiryo UI" panose="020B0604030504040204" pitchFamily="50" charset="-128"/>
              </a:rPr>
              <a:t>建設業の働き方改革に向けた国土交通省の取り組み</a:t>
            </a:r>
            <a:r>
              <a:rPr lang="en-US" altLang="ja-JP" sz="800" dirty="0">
                <a:latin typeface="Meiryo UI" panose="020B0604030504040204" pitchFamily="50" charset="-128"/>
                <a:ea typeface="Meiryo UI" panose="020B0604030504040204" pitchFamily="50" charset="-128"/>
              </a:rPr>
              <a:t>.pdf</a:t>
            </a:r>
            <a:endParaRPr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71222587"/>
      </p:ext>
    </p:extLst>
  </p:cSld>
  <p:clrMapOvr>
    <a:masterClrMapping/>
  </p:clrMapOvr>
  <mc:AlternateContent xmlns:mc="http://schemas.openxmlformats.org/markup-compatibility/2006" xmlns:p14="http://schemas.microsoft.com/office/powerpoint/2010/main">
    <mc:Choice Requires="p14">
      <p:transition spd="slow" p14:dur="2000" advTm="24762"/>
    </mc:Choice>
    <mc:Fallback xmlns="">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Jsce-file01\doboku\事務局共有\学会ロゴ\JSCE LOGO Orig.jpg">
            <a:extLst>
              <a:ext uri="{FF2B5EF4-FFF2-40B4-BE49-F238E27FC236}">
                <a16:creationId xmlns:a16="http://schemas.microsoft.com/office/drawing/2014/main" id="{F9039816-128A-4C30-A392-CB14B12ADD8C}"/>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cxnSp>
        <p:nvCxnSpPr>
          <p:cNvPr id="3" name="直線コネクタ 2">
            <a:extLst>
              <a:ext uri="{FF2B5EF4-FFF2-40B4-BE49-F238E27FC236}">
                <a16:creationId xmlns:a16="http://schemas.microsoft.com/office/drawing/2014/main" id="{88F850CC-ABC0-4242-B407-423DA8295879}"/>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7" name="Rectangle 24">
            <a:extLst>
              <a:ext uri="{FF2B5EF4-FFF2-40B4-BE49-F238E27FC236}">
                <a16:creationId xmlns:a16="http://schemas.microsoft.com/office/drawing/2014/main" id="{26B69FD8-2BAD-4DE2-BEE5-7594B53F4AA5}"/>
              </a:ext>
            </a:extLst>
          </p:cNvPr>
          <p:cNvSpPr>
            <a:spLocks noChangeArrowheads="1"/>
          </p:cNvSpPr>
          <p:nvPr/>
        </p:nvSpPr>
        <p:spPr>
          <a:xfrm>
            <a:off x="787" y="9547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6D00C753-FB06-412F-8EDD-3BDCA9834D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68177" y="3555717"/>
            <a:ext cx="487363" cy="487363"/>
          </a:xfrm>
          <a:prstGeom prst="rect">
            <a:avLst/>
          </a:prstGeom>
        </p:spPr>
      </p:pic>
      <p:pic>
        <p:nvPicPr>
          <p:cNvPr id="5" name="図 4">
            <a:extLst>
              <a:ext uri="{FF2B5EF4-FFF2-40B4-BE49-F238E27FC236}">
                <a16:creationId xmlns:a16="http://schemas.microsoft.com/office/drawing/2014/main" id="{E9DBEB45-F517-4129-99A9-D2D4EEA68E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129" y="746686"/>
            <a:ext cx="9183278" cy="5955453"/>
          </a:xfrm>
          <a:prstGeom prst="rect">
            <a:avLst/>
          </a:prstGeom>
        </p:spPr>
      </p:pic>
      <p:sp>
        <p:nvSpPr>
          <p:cNvPr id="8" name="テキスト ボックス 7">
            <a:extLst>
              <a:ext uri="{FF2B5EF4-FFF2-40B4-BE49-F238E27FC236}">
                <a16:creationId xmlns:a16="http://schemas.microsoft.com/office/drawing/2014/main" id="{8B481774-5CCF-4195-8BC7-EB1D38A6B298}"/>
              </a:ext>
            </a:extLst>
          </p:cNvPr>
          <p:cNvSpPr txBox="1"/>
          <p:nvPr/>
        </p:nvSpPr>
        <p:spPr>
          <a:xfrm>
            <a:off x="-800" y="124461"/>
            <a:ext cx="9326880" cy="584775"/>
          </a:xfrm>
          <a:prstGeom prst="rect">
            <a:avLst/>
          </a:prstGeom>
          <a:noFill/>
        </p:spPr>
        <p:txBody>
          <a:bodyPr wrap="square" rtlCol="0">
            <a:spAutoFit/>
          </a:bodyPr>
          <a:lstStyle/>
          <a:p>
            <a:r>
              <a:rPr kumimoji="1" lang="ja-JP" altLang="en-US" sz="3200" b="1" dirty="0">
                <a:solidFill>
                  <a:srgbClr val="4087C8"/>
                </a:solidFill>
                <a:latin typeface="メイリオ" panose="020B0604030504040204" pitchFamily="50" charset="-128"/>
                <a:ea typeface="メイリオ" panose="020B0604030504040204" pitchFamily="50" charset="-128"/>
              </a:rPr>
              <a:t>包括的民間委託の導入の必要性</a:t>
            </a:r>
            <a:endParaRPr kumimoji="1" lang="en-US" altLang="ja-JP" sz="3200" b="1" dirty="0">
              <a:solidFill>
                <a:srgbClr val="4087C8"/>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A222F092-5C17-4258-BC51-A339EA35596E}"/>
              </a:ext>
            </a:extLst>
          </p:cNvPr>
          <p:cNvSpPr/>
          <p:nvPr/>
        </p:nvSpPr>
        <p:spPr>
          <a:xfrm>
            <a:off x="2827421" y="2369997"/>
            <a:ext cx="6173704" cy="2165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8EB665E-0AF4-473A-B2CD-CEBFB099B7D7}"/>
              </a:ext>
            </a:extLst>
          </p:cNvPr>
          <p:cNvSpPr/>
          <p:nvPr/>
        </p:nvSpPr>
        <p:spPr>
          <a:xfrm>
            <a:off x="459129" y="4820429"/>
            <a:ext cx="4401629" cy="79809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ADE77D8-B2FD-431D-9DA6-C6977CE09356}"/>
              </a:ext>
            </a:extLst>
          </p:cNvPr>
          <p:cNvSpPr/>
          <p:nvPr/>
        </p:nvSpPr>
        <p:spPr>
          <a:xfrm>
            <a:off x="4952200" y="3368617"/>
            <a:ext cx="4690207" cy="330453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3">
            <a:extLst>
              <a:ext uri="{FF2B5EF4-FFF2-40B4-BE49-F238E27FC236}">
                <a16:creationId xmlns:a16="http://schemas.microsoft.com/office/drawing/2014/main" id="{C9FAC355-8A45-20D5-F320-6A22EFBBB184}"/>
              </a:ext>
            </a:extLst>
          </p:cNvPr>
          <p:cNvSpPr txBox="1">
            <a:spLocks/>
          </p:cNvSpPr>
          <p:nvPr/>
        </p:nvSpPr>
        <p:spPr bwMode="auto">
          <a:xfrm>
            <a:off x="9550588" y="6493704"/>
            <a:ext cx="355412" cy="364295"/>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5</a:t>
            </a:fld>
            <a:endParaRPr lang="en-US" altLang="ja-JP" sz="1400" dirty="0">
              <a:solidFill>
                <a:srgbClr val="000000"/>
              </a:solidFill>
            </a:endParaRPr>
          </a:p>
        </p:txBody>
      </p:sp>
      <p:sp>
        <p:nvSpPr>
          <p:cNvPr id="12" name="テキスト ボックス 11">
            <a:extLst>
              <a:ext uri="{FF2B5EF4-FFF2-40B4-BE49-F238E27FC236}">
                <a16:creationId xmlns:a16="http://schemas.microsoft.com/office/drawing/2014/main" id="{0D310639-A2C3-AF6D-9A84-5415F2F98BC3}"/>
              </a:ext>
            </a:extLst>
          </p:cNvPr>
          <p:cNvSpPr txBox="1"/>
          <p:nvPr/>
        </p:nvSpPr>
        <p:spPr>
          <a:xfrm>
            <a:off x="810883" y="6675851"/>
            <a:ext cx="8635988" cy="215444"/>
          </a:xfrm>
          <a:prstGeom prst="rect">
            <a:avLst/>
          </a:prstGeom>
          <a:noFill/>
        </p:spPr>
        <p:txBody>
          <a:bodyPr wrap="square">
            <a:spAutoFit/>
          </a:bodyPr>
          <a:lstStyle/>
          <a:p>
            <a:r>
              <a:rPr lang="ja-JP" altLang="en-US" sz="800" dirty="0">
                <a:latin typeface="Meiryo UI" panose="020B0604030504040204" pitchFamily="50" charset="-128"/>
                <a:ea typeface="Meiryo UI" panose="020B0604030504040204" pitchFamily="50" charset="-128"/>
              </a:rPr>
              <a:t>出典：総力戦で取り組むべき次世代の「地域インフラ群再生戦略マネジメント」 ～インフラメンテナンス第２フェーズへ～</a:t>
            </a:r>
            <a:r>
              <a:rPr lang="ja-JP" altLang="en-US" sz="800" i="0" dirty="0">
                <a:effectLst/>
                <a:latin typeface="Meiryo UI" panose="020B0604030504040204" pitchFamily="50" charset="-128"/>
                <a:ea typeface="Meiryo UI" panose="020B0604030504040204" pitchFamily="50" charset="-128"/>
              </a:rPr>
              <a:t>　</a:t>
            </a:r>
            <a:r>
              <a:rPr lang="en-US" altLang="ja-JP" sz="800" i="0" dirty="0">
                <a:effectLst/>
                <a:latin typeface="Meiryo UI" panose="020B0604030504040204" pitchFamily="50" charset="-128"/>
                <a:ea typeface="Meiryo UI" panose="020B0604030504040204" pitchFamily="50" charset="-128"/>
              </a:rPr>
              <a:t>h</a:t>
            </a:r>
            <a:r>
              <a:rPr lang="en-US" altLang="ja-JP" sz="800" dirty="0">
                <a:latin typeface="Meiryo UI" panose="020B0604030504040204" pitchFamily="50" charset="-128"/>
                <a:ea typeface="Meiryo UI" panose="020B0604030504040204" pitchFamily="50" charset="-128"/>
              </a:rPr>
              <a:t>ttps://www.mlit.go.jp/policy/shingikai/content/001580091.pdf</a:t>
            </a:r>
            <a:endParaRPr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5110192"/>
      </p:ext>
    </p:extLst>
  </p:cSld>
  <p:clrMapOvr>
    <a:masterClrMapping/>
  </p:clrMapOvr>
  <mc:AlternateContent xmlns:mc="http://schemas.openxmlformats.org/markup-compatibility/2006" xmlns:p14="http://schemas.microsoft.com/office/powerpoint/2010/main">
    <mc:Choice Requires="p14">
      <p:transition spd="slow" p14:dur="2000" advTm="29615"/>
    </mc:Choice>
    <mc:Fallback xmlns="">
      <p:transition spd="slow" advTm="29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直線コネクタ 36">
            <a:extLst>
              <a:ext uri="{FF2B5EF4-FFF2-40B4-BE49-F238E27FC236}">
                <a16:creationId xmlns:a16="http://schemas.microsoft.com/office/drawing/2014/main" id="{A3190539-076E-4F4A-897B-5B1A97322F1A}"/>
              </a:ext>
            </a:extLst>
          </p:cNvPr>
          <p:cNvCxnSpPr>
            <a:cxnSpLocks/>
          </p:cNvCxnSpPr>
          <p:nvPr/>
        </p:nvCxnSpPr>
        <p:spPr>
          <a:xfrm>
            <a:off x="5821369" y="3966011"/>
            <a:ext cx="360040" cy="0"/>
          </a:xfrm>
          <a:prstGeom prst="line">
            <a:avLst/>
          </a:prstGeom>
          <a:noFill/>
          <a:ln w="25400" cap="flat" cmpd="sng" algn="ctr">
            <a:solidFill>
              <a:srgbClr val="4F81BD">
                <a:shade val="95000"/>
                <a:satMod val="105000"/>
              </a:srgbClr>
            </a:solidFill>
            <a:prstDash val="solid"/>
          </a:ln>
          <a:effectLst/>
        </p:spPr>
      </p:cxnSp>
      <p:cxnSp>
        <p:nvCxnSpPr>
          <p:cNvPr id="27" name="直線コネクタ 26">
            <a:extLst>
              <a:ext uri="{FF2B5EF4-FFF2-40B4-BE49-F238E27FC236}">
                <a16:creationId xmlns:a16="http://schemas.microsoft.com/office/drawing/2014/main" id="{8BA2EE1B-EDB8-4D50-B216-50917AABCFA6}"/>
              </a:ext>
            </a:extLst>
          </p:cNvPr>
          <p:cNvCxnSpPr/>
          <p:nvPr/>
        </p:nvCxnSpPr>
        <p:spPr>
          <a:xfrm>
            <a:off x="5821369" y="4599323"/>
            <a:ext cx="360040" cy="0"/>
          </a:xfrm>
          <a:prstGeom prst="line">
            <a:avLst/>
          </a:prstGeom>
          <a:noFill/>
          <a:ln w="25400" cap="flat" cmpd="sng" algn="ctr">
            <a:solidFill>
              <a:srgbClr val="4F81BD">
                <a:shade val="95000"/>
                <a:satMod val="105000"/>
              </a:srgbClr>
            </a:solidFill>
            <a:prstDash val="solid"/>
          </a:ln>
          <a:effectLst/>
        </p:spPr>
      </p:cxnSp>
      <p:sp>
        <p:nvSpPr>
          <p:cNvPr id="30" name="正方形/長方形 29">
            <a:extLst>
              <a:ext uri="{FF2B5EF4-FFF2-40B4-BE49-F238E27FC236}">
                <a16:creationId xmlns:a16="http://schemas.microsoft.com/office/drawing/2014/main" id="{75C27BB2-FFE4-4B5D-A52B-1890CA20B74B}"/>
              </a:ext>
            </a:extLst>
          </p:cNvPr>
          <p:cNvSpPr/>
          <p:nvPr/>
        </p:nvSpPr>
        <p:spPr>
          <a:xfrm>
            <a:off x="6012901" y="4398186"/>
            <a:ext cx="2286932" cy="389002"/>
          </a:xfrm>
          <a:prstGeom prst="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81185B3D-9117-4652-9DB8-F1B91321726F}"/>
              </a:ext>
            </a:extLst>
          </p:cNvPr>
          <p:cNvSpPr/>
          <p:nvPr/>
        </p:nvSpPr>
        <p:spPr>
          <a:xfrm>
            <a:off x="6278701" y="5504951"/>
            <a:ext cx="2134929" cy="389002"/>
          </a:xfrm>
          <a:prstGeom prst="rect">
            <a:avLst/>
          </a:prstGeom>
          <a:solidFill>
            <a:srgbClr val="0070C0"/>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3" descr="\\Jsce-file01\doboku\事務局共有\学会ロゴ\JSCE LOGO Orig.jpg">
            <a:extLst>
              <a:ext uri="{FF2B5EF4-FFF2-40B4-BE49-F238E27FC236}">
                <a16:creationId xmlns:a16="http://schemas.microsoft.com/office/drawing/2014/main" id="{F9039816-128A-4C30-A392-CB14B12ADD8C}"/>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cxnSp>
        <p:nvCxnSpPr>
          <p:cNvPr id="3" name="直線コネクタ 2">
            <a:extLst>
              <a:ext uri="{FF2B5EF4-FFF2-40B4-BE49-F238E27FC236}">
                <a16:creationId xmlns:a16="http://schemas.microsoft.com/office/drawing/2014/main" id="{88F850CC-ABC0-4242-B407-423DA8295879}"/>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7" name="Rectangle 24">
            <a:extLst>
              <a:ext uri="{FF2B5EF4-FFF2-40B4-BE49-F238E27FC236}">
                <a16:creationId xmlns:a16="http://schemas.microsoft.com/office/drawing/2014/main" id="{26B69FD8-2BAD-4DE2-BEE5-7594B53F4AA5}"/>
              </a:ext>
            </a:extLst>
          </p:cNvPr>
          <p:cNvSpPr>
            <a:spLocks noChangeArrowheads="1"/>
          </p:cNvSpPr>
          <p:nvPr/>
        </p:nvSpPr>
        <p:spPr>
          <a:xfrm>
            <a:off x="787" y="9547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120641F-2F8E-4F93-85B9-C68DC3284435}"/>
              </a:ext>
            </a:extLst>
          </p:cNvPr>
          <p:cNvSpPr txBox="1"/>
          <p:nvPr/>
        </p:nvSpPr>
        <p:spPr>
          <a:xfrm>
            <a:off x="-800" y="124461"/>
            <a:ext cx="9710408" cy="584775"/>
          </a:xfrm>
          <a:prstGeom prst="rect">
            <a:avLst/>
          </a:prstGeom>
          <a:noFill/>
        </p:spPr>
        <p:txBody>
          <a:bodyPr wrap="square" rtlCol="0">
            <a:spAutoFit/>
          </a:bodyPr>
          <a:lstStyle/>
          <a:p>
            <a:r>
              <a:rPr kumimoji="1" lang="ja-JP" altLang="en-US" sz="3200" b="1" dirty="0">
                <a:solidFill>
                  <a:srgbClr val="4087C8"/>
                </a:solidFill>
                <a:latin typeface="メイリオ" panose="020B0604030504040204" pitchFamily="50" charset="-128"/>
                <a:ea typeface="メイリオ" panose="020B0604030504040204" pitchFamily="50" charset="-128"/>
              </a:rPr>
              <a:t>契約約款企画小委員会の役割</a:t>
            </a:r>
            <a:endParaRPr kumimoji="1" lang="en-US" altLang="ja-JP" sz="3200" b="1" dirty="0">
              <a:solidFill>
                <a:srgbClr val="4087C8"/>
              </a:solidFill>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112E79EA-A43E-4DDD-851E-DD99B5C61CD6}"/>
              </a:ext>
            </a:extLst>
          </p:cNvPr>
          <p:cNvSpPr txBox="1">
            <a:spLocks/>
          </p:cNvSpPr>
          <p:nvPr/>
        </p:nvSpPr>
        <p:spPr>
          <a:xfrm>
            <a:off x="314684" y="1725723"/>
            <a:ext cx="4231952" cy="1029570"/>
          </a:xfrm>
          <a:prstGeom prst="rect">
            <a:avLst/>
          </a:prstGeom>
        </p:spPr>
        <p:txBody>
          <a:bodyPr vert="horz" lIns="74295" tIns="37148" rIns="74295" bIns="37148"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600" dirty="0">
                <a:latin typeface="メイリオ" panose="020B0604030504040204" pitchFamily="50" charset="-128"/>
                <a:ea typeface="メイリオ" panose="020B0604030504040204" pitchFamily="50" charset="-128"/>
              </a:rPr>
              <a:t>●（設計・施工一括発注方式）　</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rPr>
              <a:t>公共土木設計施工標準請負契約約款</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2014</a:t>
            </a:r>
            <a:r>
              <a:rPr lang="ja-JP" altLang="ja-JP" sz="1600" dirty="0">
                <a:latin typeface="メイリオ" panose="020B0604030504040204" pitchFamily="50" charset="-128"/>
                <a:ea typeface="メイリオ" panose="020B0604030504040204" pitchFamily="50" charset="-128"/>
              </a:rPr>
              <a:t>年制定）</a:t>
            </a:r>
          </a:p>
          <a:p>
            <a:pPr marL="0" indent="0">
              <a:buNone/>
            </a:pPr>
            <a:endParaRPr lang="ja-JP" altLang="ja-JP" sz="8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●（ピュア型</a:t>
            </a:r>
            <a:r>
              <a:rPr lang="en-US" altLang="ja-JP" sz="1600" dirty="0">
                <a:latin typeface="メイリオ" panose="020B0604030504040204" pitchFamily="50" charset="-128"/>
                <a:ea typeface="メイリオ" panose="020B0604030504040204" pitchFamily="50" charset="-128"/>
              </a:rPr>
              <a:t>CM</a:t>
            </a:r>
            <a:r>
              <a:rPr lang="ja-JP" altLang="en-US" sz="1600" dirty="0">
                <a:latin typeface="メイリオ" panose="020B0604030504040204" pitchFamily="50" charset="-128"/>
                <a:ea typeface="メイリオ" panose="020B0604030504040204" pitchFamily="50" charset="-128"/>
              </a:rPr>
              <a:t>方式）　　</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rPr>
              <a:t>監理業務標準委託契約約款・共通仕様書</a:t>
            </a:r>
            <a:endParaRPr lang="en-US" altLang="ja-JP" sz="1600" dirty="0">
              <a:latin typeface="メイリオ" panose="020B0604030504040204" pitchFamily="50" charset="-128"/>
              <a:ea typeface="メイリオ" panose="020B0604030504040204" pitchFamily="50" charset="-128"/>
            </a:endParaRPr>
          </a:p>
          <a:p>
            <a:pPr marL="0" indent="0">
              <a:buNone/>
            </a:pPr>
            <a:r>
              <a:rPr lang="ja-JP" altLang="en-US" sz="1600" dirty="0">
                <a:latin typeface="メイリオ" panose="020B0604030504040204" pitchFamily="50" charset="-128"/>
                <a:ea typeface="メイリオ" panose="020B0604030504040204" pitchFamily="50" charset="-128"/>
              </a:rPr>
              <a:t>　</a:t>
            </a:r>
            <a:r>
              <a:rPr lang="ja-JP" altLang="ja-JP"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2017</a:t>
            </a:r>
            <a:r>
              <a:rPr lang="ja-JP" altLang="ja-JP" sz="1600" dirty="0">
                <a:latin typeface="メイリオ" panose="020B0604030504040204" pitchFamily="50" charset="-128"/>
                <a:ea typeface="メイリオ" panose="020B0604030504040204" pitchFamily="50" charset="-128"/>
              </a:rPr>
              <a:t>年制定）</a:t>
            </a:r>
            <a:endParaRPr lang="en-US" altLang="ja-JP" sz="1600" dirty="0">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F9492595-3B3C-437B-9EAB-0183CE3B6BED}"/>
              </a:ext>
            </a:extLst>
          </p:cNvPr>
          <p:cNvPicPr>
            <a:picLocks noChangeAspect="1"/>
          </p:cNvPicPr>
          <p:nvPr/>
        </p:nvPicPr>
        <p:blipFill>
          <a:blip r:embed="rId6"/>
          <a:stretch>
            <a:fillRect/>
          </a:stretch>
        </p:blipFill>
        <p:spPr>
          <a:xfrm>
            <a:off x="739730" y="4235997"/>
            <a:ext cx="1601478" cy="2149770"/>
          </a:xfrm>
          <a:prstGeom prst="rect">
            <a:avLst/>
          </a:prstGeom>
        </p:spPr>
      </p:pic>
      <p:pic>
        <p:nvPicPr>
          <p:cNvPr id="9" name="図 8">
            <a:extLst>
              <a:ext uri="{FF2B5EF4-FFF2-40B4-BE49-F238E27FC236}">
                <a16:creationId xmlns:a16="http://schemas.microsoft.com/office/drawing/2014/main" id="{EC997C5B-F8E8-4DF5-AE88-D0E9D0F59C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5663" y="4252644"/>
            <a:ext cx="1581370" cy="2149770"/>
          </a:xfrm>
          <a:prstGeom prst="rect">
            <a:avLst/>
          </a:prstGeom>
        </p:spPr>
      </p:pic>
      <p:sp>
        <p:nvSpPr>
          <p:cNvPr id="11" name="テキスト ボックス 10">
            <a:extLst>
              <a:ext uri="{FF2B5EF4-FFF2-40B4-BE49-F238E27FC236}">
                <a16:creationId xmlns:a16="http://schemas.microsoft.com/office/drawing/2014/main" id="{0C7E3475-C2BA-40E9-9D93-0D82011B014C}"/>
              </a:ext>
            </a:extLst>
          </p:cNvPr>
          <p:cNvSpPr txBox="1"/>
          <p:nvPr/>
        </p:nvSpPr>
        <p:spPr>
          <a:xfrm>
            <a:off x="5034965" y="1129542"/>
            <a:ext cx="3816424" cy="338554"/>
          </a:xfrm>
          <a:prstGeom prst="rect">
            <a:avLst/>
          </a:prstGeom>
          <a:noFill/>
          <a:ln w="9525">
            <a:noFill/>
          </a:ln>
        </p:spPr>
        <p:txBody>
          <a:bodyPr wrap="square" rtlCol="0">
            <a:spAutoFit/>
          </a:bodyPr>
          <a:lstStyle/>
          <a:p>
            <a:r>
              <a:rPr lang="ja-JP" altLang="en-US" sz="1600" b="1" dirty="0">
                <a:solidFill>
                  <a:srgbClr val="0070C0"/>
                </a:solidFill>
                <a:latin typeface="メイリオ" panose="020B0604030504040204" pitchFamily="50" charset="-128"/>
                <a:ea typeface="メイリオ" panose="020B0604030504040204" pitchFamily="50" charset="-128"/>
              </a:rPr>
              <a:t>■標準契約約款の策定体制</a:t>
            </a:r>
          </a:p>
        </p:txBody>
      </p:sp>
      <p:sp>
        <p:nvSpPr>
          <p:cNvPr id="13" name="テキスト ボックス 12">
            <a:extLst>
              <a:ext uri="{FF2B5EF4-FFF2-40B4-BE49-F238E27FC236}">
                <a16:creationId xmlns:a16="http://schemas.microsoft.com/office/drawing/2014/main" id="{6E79642B-4F16-43C0-AAF5-6E247842EF2F}"/>
              </a:ext>
            </a:extLst>
          </p:cNvPr>
          <p:cNvSpPr txBox="1"/>
          <p:nvPr/>
        </p:nvSpPr>
        <p:spPr>
          <a:xfrm>
            <a:off x="4858432" y="2157216"/>
            <a:ext cx="2448272" cy="338554"/>
          </a:xfrm>
          <a:prstGeom prst="rect">
            <a:avLst/>
          </a:prstGeom>
          <a:noFill/>
          <a:ln w="28575">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土木学会理事会</a:t>
            </a:r>
          </a:p>
        </p:txBody>
      </p:sp>
      <p:sp>
        <p:nvSpPr>
          <p:cNvPr id="22" name="テキスト ボックス 21">
            <a:extLst>
              <a:ext uri="{FF2B5EF4-FFF2-40B4-BE49-F238E27FC236}">
                <a16:creationId xmlns:a16="http://schemas.microsoft.com/office/drawing/2014/main" id="{8A60BEC7-08F0-404D-957C-48CE3724629B}"/>
              </a:ext>
            </a:extLst>
          </p:cNvPr>
          <p:cNvSpPr txBox="1"/>
          <p:nvPr/>
        </p:nvSpPr>
        <p:spPr>
          <a:xfrm>
            <a:off x="8213945" y="3159638"/>
            <a:ext cx="1008112" cy="276999"/>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（承認）</a:t>
            </a:r>
          </a:p>
        </p:txBody>
      </p:sp>
      <p:sp>
        <p:nvSpPr>
          <p:cNvPr id="23" name="テキスト ボックス 22">
            <a:extLst>
              <a:ext uri="{FF2B5EF4-FFF2-40B4-BE49-F238E27FC236}">
                <a16:creationId xmlns:a16="http://schemas.microsoft.com/office/drawing/2014/main" id="{9FE3431E-5A11-4AFB-952F-D95BEF55AEE0}"/>
              </a:ext>
            </a:extLst>
          </p:cNvPr>
          <p:cNvSpPr txBox="1"/>
          <p:nvPr/>
        </p:nvSpPr>
        <p:spPr>
          <a:xfrm>
            <a:off x="5605603" y="4491182"/>
            <a:ext cx="3101527" cy="338554"/>
          </a:xfrm>
          <a:prstGeom prst="rect">
            <a:avLst/>
          </a:prstGeom>
          <a:noFill/>
          <a:ln w="254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契約約款企画小委員会</a:t>
            </a:r>
          </a:p>
        </p:txBody>
      </p:sp>
      <p:cxnSp>
        <p:nvCxnSpPr>
          <p:cNvPr id="25" name="直線コネクタ 24">
            <a:extLst>
              <a:ext uri="{FF2B5EF4-FFF2-40B4-BE49-F238E27FC236}">
                <a16:creationId xmlns:a16="http://schemas.microsoft.com/office/drawing/2014/main" id="{A0EB5AB9-1748-4842-836F-6863C010A484}"/>
              </a:ext>
            </a:extLst>
          </p:cNvPr>
          <p:cNvCxnSpPr>
            <a:cxnSpLocks/>
          </p:cNvCxnSpPr>
          <p:nvPr/>
        </p:nvCxnSpPr>
        <p:spPr>
          <a:xfrm>
            <a:off x="5821369" y="3368983"/>
            <a:ext cx="0" cy="1230340"/>
          </a:xfrm>
          <a:prstGeom prst="line">
            <a:avLst/>
          </a:prstGeom>
          <a:noFill/>
          <a:ln w="25400" cap="flat" cmpd="sng" algn="ctr">
            <a:solidFill>
              <a:srgbClr val="4F81BD">
                <a:shade val="95000"/>
                <a:satMod val="105000"/>
              </a:srgbClr>
            </a:solidFill>
            <a:prstDash val="solid"/>
          </a:ln>
          <a:effectLst/>
        </p:spPr>
      </p:cxnSp>
      <p:sp>
        <p:nvSpPr>
          <p:cNvPr id="4" name="正方形/長方形 3">
            <a:extLst>
              <a:ext uri="{FF2B5EF4-FFF2-40B4-BE49-F238E27FC236}">
                <a16:creationId xmlns:a16="http://schemas.microsoft.com/office/drawing/2014/main" id="{9B34B46E-6234-4FB3-A410-3AB280710DA1}"/>
              </a:ext>
            </a:extLst>
          </p:cNvPr>
          <p:cNvSpPr/>
          <p:nvPr/>
        </p:nvSpPr>
        <p:spPr>
          <a:xfrm>
            <a:off x="5261044" y="2098946"/>
            <a:ext cx="1643048" cy="389002"/>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06E19003-A868-4ECC-8D40-DDFB98C6D593}"/>
              </a:ext>
            </a:extLst>
          </p:cNvPr>
          <p:cNvSpPr/>
          <p:nvPr/>
        </p:nvSpPr>
        <p:spPr>
          <a:xfrm>
            <a:off x="5605603" y="3052999"/>
            <a:ext cx="2448272" cy="389002"/>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8AACC9A6-11D4-49AA-B025-2C0D0778BB56}"/>
              </a:ext>
            </a:extLst>
          </p:cNvPr>
          <p:cNvSpPr/>
          <p:nvPr/>
        </p:nvSpPr>
        <p:spPr>
          <a:xfrm>
            <a:off x="6004820" y="3744641"/>
            <a:ext cx="2286932" cy="389002"/>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D4A10C7D-CE37-4035-92A9-EA4DD5DD735F}"/>
              </a:ext>
            </a:extLst>
          </p:cNvPr>
          <p:cNvSpPr txBox="1"/>
          <p:nvPr/>
        </p:nvSpPr>
        <p:spPr>
          <a:xfrm>
            <a:off x="6284473" y="5329266"/>
            <a:ext cx="2060890" cy="830997"/>
          </a:xfrm>
          <a:prstGeom prst="rect">
            <a:avLst/>
          </a:prstGeom>
          <a:noFill/>
          <a:ln w="25400">
            <a:noFill/>
          </a:ln>
        </p:spPr>
        <p:txBody>
          <a:bodyPr wrap="square" rtlCol="0">
            <a:spAutoFit/>
          </a:bodyPr>
          <a:lstStyle/>
          <a:p>
            <a:endParaRPr lang="en-US" altLang="ja-JP" sz="1600" dirty="0">
              <a:solidFill>
                <a:prstClr val="black"/>
              </a:solidFill>
              <a:latin typeface="メイリオ" panose="020B0604030504040204" pitchFamily="50" charset="-128"/>
              <a:ea typeface="メイリオ" panose="020B0604030504040204" pitchFamily="50" charset="-128"/>
            </a:endParaRPr>
          </a:p>
          <a:p>
            <a:pPr algn="ctr"/>
            <a:r>
              <a:rPr lang="ja-JP" altLang="en-US" sz="1600" dirty="0">
                <a:solidFill>
                  <a:prstClr val="black"/>
                </a:solidFill>
                <a:latin typeface="メイリオ" panose="020B0604030504040204" pitchFamily="50" charset="-128"/>
                <a:ea typeface="メイリオ" panose="020B0604030504040204" pitchFamily="50" charset="-128"/>
              </a:rPr>
              <a:t>一般の方</a:t>
            </a:r>
            <a:r>
              <a:rPr lang="en-US" altLang="ja-JP" sz="1600" dirty="0">
                <a:solidFill>
                  <a:prstClr val="black"/>
                </a:solidFill>
                <a:latin typeface="メイリオ" panose="020B0604030504040204" pitchFamily="50" charset="-128"/>
                <a:ea typeface="メイリオ" panose="020B0604030504040204" pitchFamily="50" charset="-128"/>
              </a:rPr>
              <a:t>/</a:t>
            </a:r>
            <a:r>
              <a:rPr lang="ja-JP" altLang="en-US" sz="1600" dirty="0">
                <a:solidFill>
                  <a:prstClr val="black"/>
                </a:solidFill>
                <a:latin typeface="メイリオ" panose="020B0604030504040204" pitchFamily="50" charset="-128"/>
                <a:ea typeface="メイリオ" panose="020B0604030504040204" pitchFamily="50" charset="-128"/>
              </a:rPr>
              <a:t>各委員会</a:t>
            </a:r>
            <a:endParaRPr lang="en-US" altLang="ja-JP" sz="1600" dirty="0">
              <a:solidFill>
                <a:prstClr val="black"/>
              </a:solidFill>
              <a:latin typeface="メイリオ" panose="020B0604030504040204" pitchFamily="50" charset="-128"/>
              <a:ea typeface="メイリオ" panose="020B0604030504040204" pitchFamily="50" charset="-128"/>
            </a:endParaRPr>
          </a:p>
          <a:p>
            <a:endParaRPr lang="ja-JP" altLang="en-US" sz="1600" dirty="0">
              <a:solidFill>
                <a:prstClr val="black"/>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958D5754-D4B5-4463-BC5E-877A9AAD5DD5}"/>
              </a:ext>
            </a:extLst>
          </p:cNvPr>
          <p:cNvSpPr txBox="1"/>
          <p:nvPr/>
        </p:nvSpPr>
        <p:spPr>
          <a:xfrm>
            <a:off x="5605603" y="3811736"/>
            <a:ext cx="3096344" cy="338554"/>
          </a:xfrm>
          <a:prstGeom prst="rect">
            <a:avLst/>
          </a:prstGeom>
          <a:noFill/>
          <a:ln w="254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契約約款制定小委員会</a:t>
            </a:r>
          </a:p>
        </p:txBody>
      </p:sp>
      <p:sp>
        <p:nvSpPr>
          <p:cNvPr id="45" name="正方形/長方形 44">
            <a:extLst>
              <a:ext uri="{FF2B5EF4-FFF2-40B4-BE49-F238E27FC236}">
                <a16:creationId xmlns:a16="http://schemas.microsoft.com/office/drawing/2014/main" id="{6FE9FDBA-B3EA-4DDD-9E3A-82E2678BD481}"/>
              </a:ext>
            </a:extLst>
          </p:cNvPr>
          <p:cNvSpPr/>
          <p:nvPr/>
        </p:nvSpPr>
        <p:spPr>
          <a:xfrm>
            <a:off x="5406706" y="2882005"/>
            <a:ext cx="3975422" cy="2149312"/>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A2FCB00-7796-43BB-BDE9-510E1D025F9B}"/>
              </a:ext>
            </a:extLst>
          </p:cNvPr>
          <p:cNvSpPr txBox="1"/>
          <p:nvPr/>
        </p:nvSpPr>
        <p:spPr>
          <a:xfrm>
            <a:off x="5489202" y="3108138"/>
            <a:ext cx="2728033" cy="338554"/>
          </a:xfrm>
          <a:prstGeom prst="rect">
            <a:avLst/>
          </a:prstGeom>
          <a:noFill/>
          <a:ln w="254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建設マネジメント委員会</a:t>
            </a:r>
          </a:p>
        </p:txBody>
      </p:sp>
      <p:cxnSp>
        <p:nvCxnSpPr>
          <p:cNvPr id="49" name="直線コネクタ 48">
            <a:extLst>
              <a:ext uri="{FF2B5EF4-FFF2-40B4-BE49-F238E27FC236}">
                <a16:creationId xmlns:a16="http://schemas.microsoft.com/office/drawing/2014/main" id="{F30273D8-A8CB-4E44-A8C4-684DDEF9B599}"/>
              </a:ext>
            </a:extLst>
          </p:cNvPr>
          <p:cNvCxnSpPr>
            <a:cxnSpLocks/>
          </p:cNvCxnSpPr>
          <p:nvPr/>
        </p:nvCxnSpPr>
        <p:spPr>
          <a:xfrm>
            <a:off x="5821369" y="2481277"/>
            <a:ext cx="0" cy="400728"/>
          </a:xfrm>
          <a:prstGeom prst="line">
            <a:avLst/>
          </a:prstGeom>
          <a:noFill/>
          <a:ln w="25400" cap="flat" cmpd="sng" algn="ctr">
            <a:solidFill>
              <a:srgbClr val="4F81BD">
                <a:shade val="95000"/>
                <a:satMod val="105000"/>
              </a:srgbClr>
            </a:solidFill>
            <a:prstDash val="solid"/>
            <a:headEnd type="arrow"/>
          </a:ln>
          <a:effectLst/>
        </p:spPr>
      </p:cxnSp>
      <p:sp>
        <p:nvSpPr>
          <p:cNvPr id="54" name="テキスト ボックス 53">
            <a:extLst>
              <a:ext uri="{FF2B5EF4-FFF2-40B4-BE49-F238E27FC236}">
                <a16:creationId xmlns:a16="http://schemas.microsoft.com/office/drawing/2014/main" id="{444C2B57-D2F1-4BC7-BB48-8180BF249BED}"/>
              </a:ext>
            </a:extLst>
          </p:cNvPr>
          <p:cNvSpPr txBox="1"/>
          <p:nvPr/>
        </p:nvSpPr>
        <p:spPr>
          <a:xfrm>
            <a:off x="5754578" y="2571458"/>
            <a:ext cx="1008112" cy="276999"/>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（報告）</a:t>
            </a:r>
          </a:p>
        </p:txBody>
      </p:sp>
      <p:sp>
        <p:nvSpPr>
          <p:cNvPr id="55" name="テキスト ボックス 54">
            <a:extLst>
              <a:ext uri="{FF2B5EF4-FFF2-40B4-BE49-F238E27FC236}">
                <a16:creationId xmlns:a16="http://schemas.microsoft.com/office/drawing/2014/main" id="{D321F7CF-3544-4313-B361-17825241ACF2}"/>
              </a:ext>
            </a:extLst>
          </p:cNvPr>
          <p:cNvSpPr txBox="1"/>
          <p:nvPr/>
        </p:nvSpPr>
        <p:spPr>
          <a:xfrm>
            <a:off x="8217235" y="3827511"/>
            <a:ext cx="1598098" cy="276999"/>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（審議・決定）</a:t>
            </a:r>
          </a:p>
        </p:txBody>
      </p:sp>
      <p:sp>
        <p:nvSpPr>
          <p:cNvPr id="56" name="テキスト ボックス 55">
            <a:extLst>
              <a:ext uri="{FF2B5EF4-FFF2-40B4-BE49-F238E27FC236}">
                <a16:creationId xmlns:a16="http://schemas.microsoft.com/office/drawing/2014/main" id="{B83F190A-DAC8-4BA9-8F35-CF8BBD6292FC}"/>
              </a:ext>
            </a:extLst>
          </p:cNvPr>
          <p:cNvSpPr txBox="1"/>
          <p:nvPr/>
        </p:nvSpPr>
        <p:spPr>
          <a:xfrm>
            <a:off x="8245580" y="4491182"/>
            <a:ext cx="1598098" cy="276999"/>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（原案作成）</a:t>
            </a:r>
          </a:p>
        </p:txBody>
      </p:sp>
      <p:sp>
        <p:nvSpPr>
          <p:cNvPr id="57" name="テキスト ボックス 56">
            <a:extLst>
              <a:ext uri="{FF2B5EF4-FFF2-40B4-BE49-F238E27FC236}">
                <a16:creationId xmlns:a16="http://schemas.microsoft.com/office/drawing/2014/main" id="{E3E365CD-B830-430E-A66F-8A8B8CCDCFEB}"/>
              </a:ext>
            </a:extLst>
          </p:cNvPr>
          <p:cNvSpPr txBox="1"/>
          <p:nvPr/>
        </p:nvSpPr>
        <p:spPr>
          <a:xfrm>
            <a:off x="7450157" y="5170628"/>
            <a:ext cx="1598098" cy="276999"/>
          </a:xfrm>
          <a:prstGeom prst="rect">
            <a:avLst/>
          </a:prstGeom>
          <a:noFill/>
        </p:spPr>
        <p:txBody>
          <a:bodyPr wrap="square" rtlCol="0">
            <a:spAutoFit/>
          </a:bodyPr>
          <a:lstStyle/>
          <a:p>
            <a:r>
              <a:rPr lang="ja-JP" altLang="en-US" sz="1200" dirty="0">
                <a:solidFill>
                  <a:prstClr val="black"/>
                </a:solidFill>
                <a:latin typeface="メイリオ" panose="020B0604030504040204" pitchFamily="50" charset="-128"/>
                <a:ea typeface="メイリオ" panose="020B0604030504040204" pitchFamily="50" charset="-128"/>
              </a:rPr>
              <a:t>（意見募集）</a:t>
            </a:r>
          </a:p>
        </p:txBody>
      </p:sp>
      <p:cxnSp>
        <p:nvCxnSpPr>
          <p:cNvPr id="59" name="直線コネクタ 58">
            <a:extLst>
              <a:ext uri="{FF2B5EF4-FFF2-40B4-BE49-F238E27FC236}">
                <a16:creationId xmlns:a16="http://schemas.microsoft.com/office/drawing/2014/main" id="{C8EBA78B-65DB-4F68-9482-29718830E02C}"/>
              </a:ext>
            </a:extLst>
          </p:cNvPr>
          <p:cNvCxnSpPr>
            <a:cxnSpLocks/>
          </p:cNvCxnSpPr>
          <p:nvPr/>
        </p:nvCxnSpPr>
        <p:spPr>
          <a:xfrm>
            <a:off x="7406417" y="5031317"/>
            <a:ext cx="0" cy="465812"/>
          </a:xfrm>
          <a:prstGeom prst="line">
            <a:avLst/>
          </a:prstGeom>
          <a:noFill/>
          <a:ln w="25400" cap="flat" cmpd="sng" algn="ctr">
            <a:solidFill>
              <a:srgbClr val="4F81BD">
                <a:shade val="95000"/>
                <a:satMod val="105000"/>
              </a:srgbClr>
            </a:solidFill>
            <a:prstDash val="solid"/>
            <a:headEnd type="arrow"/>
            <a:tailEnd type="arrow"/>
          </a:ln>
          <a:effectLst/>
        </p:spPr>
      </p:cxnSp>
      <p:sp>
        <p:nvSpPr>
          <p:cNvPr id="61" name="正方形/長方形 60">
            <a:extLst>
              <a:ext uri="{FF2B5EF4-FFF2-40B4-BE49-F238E27FC236}">
                <a16:creationId xmlns:a16="http://schemas.microsoft.com/office/drawing/2014/main" id="{BEC4FF86-D8E1-4D9A-8ECE-6ACA4E9C6A9A}"/>
              </a:ext>
            </a:extLst>
          </p:cNvPr>
          <p:cNvSpPr/>
          <p:nvPr/>
        </p:nvSpPr>
        <p:spPr>
          <a:xfrm>
            <a:off x="314684" y="1450582"/>
            <a:ext cx="4493231" cy="512529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9FAD96FF-AA82-4FAB-BDCD-5BEF945EAE0B}"/>
              </a:ext>
            </a:extLst>
          </p:cNvPr>
          <p:cNvSpPr/>
          <p:nvPr/>
        </p:nvSpPr>
        <p:spPr>
          <a:xfrm>
            <a:off x="5119294" y="1450582"/>
            <a:ext cx="4493231" cy="5125296"/>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D244920C-5397-4527-99B2-4B9797AACD0F}"/>
              </a:ext>
            </a:extLst>
          </p:cNvPr>
          <p:cNvSpPr txBox="1"/>
          <p:nvPr/>
        </p:nvSpPr>
        <p:spPr>
          <a:xfrm>
            <a:off x="240092" y="1119357"/>
            <a:ext cx="3816424" cy="338554"/>
          </a:xfrm>
          <a:prstGeom prst="rect">
            <a:avLst/>
          </a:prstGeom>
          <a:noFill/>
          <a:ln w="9525">
            <a:noFill/>
          </a:ln>
        </p:spPr>
        <p:txBody>
          <a:bodyPr wrap="square" rtlCol="0">
            <a:spAutoFit/>
          </a:bodyPr>
          <a:lstStyle/>
          <a:p>
            <a:r>
              <a:rPr lang="ja-JP" altLang="en-US" sz="1600" b="1" dirty="0">
                <a:solidFill>
                  <a:srgbClr val="0070C0"/>
                </a:solidFill>
                <a:latin typeface="メイリオ" panose="020B0604030504040204" pitchFamily="50" charset="-128"/>
                <a:ea typeface="メイリオ" panose="020B0604030504040204" pitchFamily="50" charset="-128"/>
              </a:rPr>
              <a:t>■これまでの活動</a:t>
            </a:r>
          </a:p>
        </p:txBody>
      </p:sp>
      <p:pic>
        <p:nvPicPr>
          <p:cNvPr id="12" name="録音したサウンド">
            <a:hlinkClick r:id="" action="ppaction://media"/>
            <a:extLst>
              <a:ext uri="{FF2B5EF4-FFF2-40B4-BE49-F238E27FC236}">
                <a16:creationId xmlns:a16="http://schemas.microsoft.com/office/drawing/2014/main" id="{9E5BD977-64F2-4F5E-A60F-91CB59CA13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14600" y="2082811"/>
            <a:ext cx="487363" cy="487363"/>
          </a:xfrm>
          <a:prstGeom prst="rect">
            <a:avLst/>
          </a:prstGeom>
        </p:spPr>
      </p:pic>
      <p:sp>
        <p:nvSpPr>
          <p:cNvPr id="10" name="スライド番号プレースホルダー 3">
            <a:extLst>
              <a:ext uri="{FF2B5EF4-FFF2-40B4-BE49-F238E27FC236}">
                <a16:creationId xmlns:a16="http://schemas.microsoft.com/office/drawing/2014/main" id="{6BF74638-2C8B-6DB4-C10C-CC9AFAF69805}"/>
              </a:ext>
            </a:extLst>
          </p:cNvPr>
          <p:cNvSpPr txBox="1">
            <a:spLocks/>
          </p:cNvSpPr>
          <p:nvPr/>
        </p:nvSpPr>
        <p:spPr bwMode="auto">
          <a:xfrm>
            <a:off x="9550588" y="6493704"/>
            <a:ext cx="355412" cy="364295"/>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6</a:t>
            </a:fld>
            <a:endParaRPr lang="en-US" altLang="ja-JP" sz="1400" dirty="0">
              <a:solidFill>
                <a:srgbClr val="000000"/>
              </a:solidFill>
            </a:endParaRPr>
          </a:p>
        </p:txBody>
      </p:sp>
    </p:spTree>
    <p:extLst>
      <p:ext uri="{BB962C8B-B14F-4D97-AF65-F5344CB8AC3E}">
        <p14:creationId xmlns:p14="http://schemas.microsoft.com/office/powerpoint/2010/main" val="4136742768"/>
      </p:ext>
    </p:extLst>
  </p:cSld>
  <p:clrMapOvr>
    <a:masterClrMapping/>
  </p:clrMapOvr>
  <mc:AlternateContent xmlns:mc="http://schemas.openxmlformats.org/markup-compatibility/2006" xmlns:p14="http://schemas.microsoft.com/office/powerpoint/2010/main">
    <mc:Choice Requires="p14">
      <p:transition spd="slow" p14:dur="2000" advTm="62610"/>
    </mc:Choice>
    <mc:Fallback xmlns="">
      <p:transition spd="slow" advTm="6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3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2A9DFE34-3233-484D-B62C-873EDD496F48}"/>
              </a:ext>
            </a:extLst>
          </p:cNvPr>
          <p:cNvSpPr txBox="1">
            <a:spLocks/>
          </p:cNvSpPr>
          <p:nvPr/>
        </p:nvSpPr>
        <p:spPr>
          <a:xfrm>
            <a:off x="773493" y="4427678"/>
            <a:ext cx="8543925" cy="1077020"/>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endParaRPr lang="ja-JP" altLang="en-US" sz="3575" dirty="0"/>
          </a:p>
        </p:txBody>
      </p:sp>
      <p:sp>
        <p:nvSpPr>
          <p:cNvPr id="2" name="正方形/長方形 1"/>
          <p:cNvSpPr/>
          <p:nvPr/>
        </p:nvSpPr>
        <p:spPr>
          <a:xfrm>
            <a:off x="773492" y="1677036"/>
            <a:ext cx="7139372" cy="707886"/>
          </a:xfrm>
          <a:prstGeom prst="rect">
            <a:avLst/>
          </a:prstGeom>
        </p:spPr>
        <p:txBody>
          <a:bodyPr wrap="square">
            <a:spAutoFit/>
          </a:bodyPr>
          <a:lstStyle/>
          <a:p>
            <a:r>
              <a:rPr lang="ja-JP" altLang="en-US" sz="2000" b="1" dirty="0">
                <a:latin typeface="メイリオ" panose="020B0604030504040204" pitchFamily="50" charset="-128"/>
                <a:ea typeface="メイリオ" panose="020B0604030504040204" pitchFamily="50" charset="-128"/>
              </a:rPr>
              <a:t>複数施設及び</a:t>
            </a:r>
            <a:r>
              <a:rPr lang="en-US" altLang="ja-JP" sz="2000" b="1"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又は複数業務内容の維持管理を</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一定期間（複数年を含む）、一体的に委託する契約</a:t>
            </a:r>
          </a:p>
        </p:txBody>
      </p:sp>
      <p:sp>
        <p:nvSpPr>
          <p:cNvPr id="3" name="正方形/長方形 2"/>
          <p:cNvSpPr/>
          <p:nvPr/>
        </p:nvSpPr>
        <p:spPr>
          <a:xfrm>
            <a:off x="773493" y="4756618"/>
            <a:ext cx="7952558" cy="400110"/>
          </a:xfrm>
          <a:prstGeom prst="rect">
            <a:avLst/>
          </a:prstGeom>
        </p:spPr>
        <p:txBody>
          <a:bodyPr wrap="squar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対象業務</a:t>
            </a:r>
            <a:endParaRPr lang="en-US" altLang="ja-JP" sz="2000" b="1"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773493" y="3138837"/>
            <a:ext cx="9200065" cy="400110"/>
          </a:xfrm>
          <a:prstGeom prst="rect">
            <a:avLst/>
          </a:prstGeom>
        </p:spPr>
        <p:txBody>
          <a:bodyPr wrap="squar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対象施設</a:t>
            </a:r>
            <a:endParaRPr lang="ja-JP" altLang="en-US" sz="2000" b="1" dirty="0">
              <a:latin typeface="メイリオ" panose="020B0604030504040204" pitchFamily="50" charset="-128"/>
              <a:ea typeface="メイリオ" panose="020B0604030504040204" pitchFamily="50" charset="-128"/>
            </a:endParaRPr>
          </a:p>
        </p:txBody>
      </p:sp>
      <p:pic>
        <p:nvPicPr>
          <p:cNvPr id="8" name="Picture 3" descr="\\Jsce-file01\doboku\事務局共有\学会ロゴ\JSCE LOGO Orig.jpg">
            <a:extLst>
              <a:ext uri="{FF2B5EF4-FFF2-40B4-BE49-F238E27FC236}">
                <a16:creationId xmlns:a16="http://schemas.microsoft.com/office/drawing/2014/main" id="{6851285C-9696-4DC6-A543-5B53D02192C2}"/>
              </a:ext>
            </a:extLst>
          </p:cNvPr>
          <p:cNvPicPr>
            <a:picLocks noChangeAspect="1" noChangeArrowheads="1"/>
          </p:cNvPicPr>
          <p:nvPr/>
        </p:nvPicPr>
        <p:blipFill>
          <a:blip r:embed="rId5" cstate="print"/>
          <a:srcRect/>
          <a:stretch>
            <a:fillRect/>
          </a:stretch>
        </p:blipFill>
        <p:spPr bwMode="auto">
          <a:xfrm>
            <a:off x="9001125" y="59658"/>
            <a:ext cx="904075" cy="589614"/>
          </a:xfrm>
          <a:prstGeom prst="rect">
            <a:avLst/>
          </a:prstGeom>
          <a:noFill/>
          <a:ln w="9525">
            <a:noFill/>
            <a:miter lim="800000"/>
            <a:headEnd/>
            <a:tailEnd/>
          </a:ln>
        </p:spPr>
      </p:pic>
      <p:cxnSp>
        <p:nvCxnSpPr>
          <p:cNvPr id="9" name="直線コネクタ 8">
            <a:extLst>
              <a:ext uri="{FF2B5EF4-FFF2-40B4-BE49-F238E27FC236}">
                <a16:creationId xmlns:a16="http://schemas.microsoft.com/office/drawing/2014/main" id="{80727276-0B61-415E-BAFE-BD2561B7B738}"/>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0" name="Rectangle 24">
            <a:extLst>
              <a:ext uri="{FF2B5EF4-FFF2-40B4-BE49-F238E27FC236}">
                <a16:creationId xmlns:a16="http://schemas.microsoft.com/office/drawing/2014/main" id="{F0FA7FC6-D717-4156-BFE6-1FAB851A548E}"/>
              </a:ext>
            </a:extLst>
          </p:cNvPr>
          <p:cNvSpPr>
            <a:spLocks noChangeArrowheads="1"/>
          </p:cNvSpPr>
          <p:nvPr/>
        </p:nvSpPr>
        <p:spPr>
          <a:xfrm>
            <a:off x="787" y="9547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8052D599-7606-4CFA-B185-9011C2A525C1}"/>
              </a:ext>
            </a:extLst>
          </p:cNvPr>
          <p:cNvSpPr txBox="1"/>
          <p:nvPr/>
        </p:nvSpPr>
        <p:spPr>
          <a:xfrm>
            <a:off x="-800" y="124461"/>
            <a:ext cx="9710408" cy="584775"/>
          </a:xfrm>
          <a:prstGeom prst="rect">
            <a:avLst/>
          </a:prstGeom>
          <a:noFill/>
        </p:spPr>
        <p:txBody>
          <a:bodyPr wrap="square" rtlCol="0">
            <a:spAutoFit/>
          </a:bodyPr>
          <a:lstStyle/>
          <a:p>
            <a:r>
              <a:rPr kumimoji="1" lang="ja-JP" altLang="en-US" sz="3200" b="1" dirty="0">
                <a:solidFill>
                  <a:srgbClr val="4087C8"/>
                </a:solidFill>
                <a:latin typeface="メイリオ" panose="020B0604030504040204" pitchFamily="50" charset="-128"/>
                <a:ea typeface="メイリオ" panose="020B0604030504040204" pitchFamily="50" charset="-128"/>
              </a:rPr>
              <a:t>包括的維持管理業務委託契約とは</a:t>
            </a:r>
            <a:endParaRPr kumimoji="1" lang="en-US" altLang="ja-JP" sz="3200" b="1" dirty="0">
              <a:solidFill>
                <a:srgbClr val="4087C8"/>
              </a:solidFill>
              <a:latin typeface="メイリオ" panose="020B0604030504040204" pitchFamily="50" charset="-128"/>
              <a:ea typeface="メイリオ" panose="020B0604030504040204" pitchFamily="50" charset="-128"/>
            </a:endParaRPr>
          </a:p>
        </p:txBody>
      </p:sp>
      <p:sp>
        <p:nvSpPr>
          <p:cNvPr id="4" name="フローチャート: 代替処理 3">
            <a:extLst>
              <a:ext uri="{FF2B5EF4-FFF2-40B4-BE49-F238E27FC236}">
                <a16:creationId xmlns:a16="http://schemas.microsoft.com/office/drawing/2014/main" id="{96B9A186-3349-409B-91C7-B78330C78548}"/>
              </a:ext>
            </a:extLst>
          </p:cNvPr>
          <p:cNvSpPr/>
          <p:nvPr/>
        </p:nvSpPr>
        <p:spPr>
          <a:xfrm>
            <a:off x="650446" y="1577146"/>
            <a:ext cx="8276735" cy="816308"/>
          </a:xfrm>
          <a:prstGeom prst="flowChartAlternateProcess">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ローチャート: 代替処理 12">
            <a:extLst>
              <a:ext uri="{FF2B5EF4-FFF2-40B4-BE49-F238E27FC236}">
                <a16:creationId xmlns:a16="http://schemas.microsoft.com/office/drawing/2014/main" id="{11E88DC0-709B-4E6C-858A-9ABB3543766E}"/>
              </a:ext>
            </a:extLst>
          </p:cNvPr>
          <p:cNvSpPr/>
          <p:nvPr/>
        </p:nvSpPr>
        <p:spPr>
          <a:xfrm>
            <a:off x="650447" y="3502765"/>
            <a:ext cx="8276735" cy="752652"/>
          </a:xfrm>
          <a:prstGeom prst="flowChartAlternateProcess">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代替処理 13">
            <a:extLst>
              <a:ext uri="{FF2B5EF4-FFF2-40B4-BE49-F238E27FC236}">
                <a16:creationId xmlns:a16="http://schemas.microsoft.com/office/drawing/2014/main" id="{C70D411F-F993-4DB8-9AE7-5E4BD3A290D1}"/>
              </a:ext>
            </a:extLst>
          </p:cNvPr>
          <p:cNvSpPr/>
          <p:nvPr/>
        </p:nvSpPr>
        <p:spPr>
          <a:xfrm>
            <a:off x="650446" y="5136395"/>
            <a:ext cx="8276735" cy="816308"/>
          </a:xfrm>
          <a:prstGeom prst="flowChartAlternateProcess">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DFDD0E8-02E7-4FD2-8D32-D9A922F4B66E}"/>
              </a:ext>
            </a:extLst>
          </p:cNvPr>
          <p:cNvSpPr/>
          <p:nvPr/>
        </p:nvSpPr>
        <p:spPr>
          <a:xfrm>
            <a:off x="650446" y="1204691"/>
            <a:ext cx="7139372" cy="400110"/>
          </a:xfrm>
          <a:prstGeom prst="rect">
            <a:avLst/>
          </a:prstGeom>
        </p:spPr>
        <p:txBody>
          <a:bodyPr wrap="square">
            <a:spAutoFit/>
          </a:bodyPr>
          <a:lstStyle/>
          <a:p>
            <a:r>
              <a:rPr lang="ja-JP" altLang="en-US" sz="2000" b="1" dirty="0">
                <a:solidFill>
                  <a:srgbClr val="C00000"/>
                </a:solidFill>
                <a:latin typeface="メイリオ" panose="020B0604030504040204" pitchFamily="50" charset="-128"/>
                <a:ea typeface="メイリオ" panose="020B0604030504040204" pitchFamily="50" charset="-128"/>
              </a:rPr>
              <a:t>包括的維持管理業務委託契約</a:t>
            </a:r>
            <a:r>
              <a:rPr lang="ja-JP" altLang="en-US" sz="2000" b="1" dirty="0">
                <a:latin typeface="メイリオ" panose="020B0604030504040204" pitchFamily="50" charset="-128"/>
                <a:ea typeface="メイリオ" panose="020B0604030504040204" pitchFamily="50" charset="-128"/>
              </a:rPr>
              <a:t>とは</a:t>
            </a:r>
            <a:endParaRPr lang="en-US" altLang="ja-JP" sz="2000" b="1" dirty="0">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0282ED45-E18D-4A3A-8F93-502F964AAB90}"/>
              </a:ext>
            </a:extLst>
          </p:cNvPr>
          <p:cNvSpPr/>
          <p:nvPr/>
        </p:nvSpPr>
        <p:spPr>
          <a:xfrm>
            <a:off x="773493" y="3711208"/>
            <a:ext cx="9200065" cy="400110"/>
          </a:xfrm>
          <a:prstGeom prst="rect">
            <a:avLst/>
          </a:prstGeom>
        </p:spPr>
        <p:txBody>
          <a:bodyPr wrap="square">
            <a:spAutoFit/>
          </a:bodyPr>
          <a:lstStyle/>
          <a:p>
            <a:r>
              <a:rPr lang="ja-JP" altLang="en-US" sz="2000" b="1" dirty="0">
                <a:latin typeface="メイリオ" panose="020B0604030504040204" pitchFamily="50" charset="-128"/>
                <a:ea typeface="メイリオ" panose="020B0604030504040204" pitchFamily="50" charset="-128"/>
              </a:rPr>
              <a:t>道路・河川・砂防・公園・上下水道・港湾などの施設の一部又は全部</a:t>
            </a:r>
          </a:p>
        </p:txBody>
      </p:sp>
      <p:sp>
        <p:nvSpPr>
          <p:cNvPr id="18" name="正方形/長方形 17">
            <a:extLst>
              <a:ext uri="{FF2B5EF4-FFF2-40B4-BE49-F238E27FC236}">
                <a16:creationId xmlns:a16="http://schemas.microsoft.com/office/drawing/2014/main" id="{0151743F-94BC-4EA1-8298-63D52A95F8ED}"/>
              </a:ext>
            </a:extLst>
          </p:cNvPr>
          <p:cNvSpPr/>
          <p:nvPr/>
        </p:nvSpPr>
        <p:spPr>
          <a:xfrm>
            <a:off x="754887" y="5268760"/>
            <a:ext cx="7989769" cy="707886"/>
          </a:xfrm>
          <a:prstGeom prst="rect">
            <a:avLst/>
          </a:prstGeom>
        </p:spPr>
        <p:txBody>
          <a:bodyPr wrap="square">
            <a:spAutoFit/>
          </a:bodyPr>
          <a:lstStyle/>
          <a:p>
            <a:r>
              <a:rPr lang="ja-JP" altLang="en-US" sz="2000" b="1" dirty="0">
                <a:latin typeface="メイリオ" panose="020B0604030504040204" pitchFamily="50" charset="-128"/>
                <a:ea typeface="メイリオ" panose="020B0604030504040204" pitchFamily="50" charset="-128"/>
              </a:rPr>
              <a:t>維持業務、小規模修繕業務及びそれらのマネジメント業務</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（運営業務は対象外とした）</a:t>
            </a:r>
          </a:p>
        </p:txBody>
      </p:sp>
      <p:pic>
        <p:nvPicPr>
          <p:cNvPr id="5" name="録音したサウンド">
            <a:hlinkClick r:id="" action="ppaction://media"/>
            <a:extLst>
              <a:ext uri="{FF2B5EF4-FFF2-40B4-BE49-F238E27FC236}">
                <a16:creationId xmlns:a16="http://schemas.microsoft.com/office/drawing/2014/main" id="{7D13B344-6CC2-4231-BF7E-D0DAEDFBC0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1150" y="2651474"/>
            <a:ext cx="487363" cy="487363"/>
          </a:xfrm>
          <a:prstGeom prst="rect">
            <a:avLst/>
          </a:prstGeom>
        </p:spPr>
      </p:pic>
      <p:sp>
        <p:nvSpPr>
          <p:cNvPr id="6" name="スライド番号プレースホルダー 3">
            <a:extLst>
              <a:ext uri="{FF2B5EF4-FFF2-40B4-BE49-F238E27FC236}">
                <a16:creationId xmlns:a16="http://schemas.microsoft.com/office/drawing/2014/main" id="{22885A90-1CA9-6BD2-E87B-C81DF699944D}"/>
              </a:ext>
            </a:extLst>
          </p:cNvPr>
          <p:cNvSpPr txBox="1">
            <a:spLocks/>
          </p:cNvSpPr>
          <p:nvPr/>
        </p:nvSpPr>
        <p:spPr bwMode="auto">
          <a:xfrm>
            <a:off x="9550588" y="6493704"/>
            <a:ext cx="355412" cy="364295"/>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7</a:t>
            </a:fld>
            <a:endParaRPr lang="en-US" altLang="ja-JP" sz="1400" dirty="0">
              <a:solidFill>
                <a:srgbClr val="000000"/>
              </a:solidFill>
            </a:endParaRPr>
          </a:p>
        </p:txBody>
      </p:sp>
    </p:spTree>
    <p:extLst>
      <p:ext uri="{BB962C8B-B14F-4D97-AF65-F5344CB8AC3E}">
        <p14:creationId xmlns:p14="http://schemas.microsoft.com/office/powerpoint/2010/main" val="2291250873"/>
      </p:ext>
    </p:extLst>
  </p:cSld>
  <p:clrMapOvr>
    <a:masterClrMapping/>
  </p:clrMapOvr>
  <mc:AlternateContent xmlns:mc="http://schemas.openxmlformats.org/markup-compatibility/2006" xmlns:p14="http://schemas.microsoft.com/office/powerpoint/2010/main">
    <mc:Choice Requires="p14">
      <p:transition spd="slow" p14:dur="2000" advTm="42363"/>
    </mc:Choice>
    <mc:Fallback xmlns="">
      <p:transition spd="slow" advTm="4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667716945"/>
              </p:ext>
            </p:extLst>
          </p:nvPr>
        </p:nvGraphicFramePr>
        <p:xfrm>
          <a:off x="4839157" y="875264"/>
          <a:ext cx="5029120" cy="5650881"/>
        </p:xfrm>
        <a:graphic>
          <a:graphicData uri="http://schemas.openxmlformats.org/drawingml/2006/table">
            <a:tbl>
              <a:tblPr>
                <a:tableStyleId>{5C22544A-7EE6-4342-B048-85BDC9FD1C3A}</a:tableStyleId>
              </a:tblPr>
              <a:tblGrid>
                <a:gridCol w="472534">
                  <a:extLst>
                    <a:ext uri="{9D8B030D-6E8A-4147-A177-3AD203B41FA5}">
                      <a16:colId xmlns:a16="http://schemas.microsoft.com/office/drawing/2014/main" val="744488157"/>
                    </a:ext>
                  </a:extLst>
                </a:gridCol>
                <a:gridCol w="472534">
                  <a:extLst>
                    <a:ext uri="{9D8B030D-6E8A-4147-A177-3AD203B41FA5}">
                      <a16:colId xmlns:a16="http://schemas.microsoft.com/office/drawing/2014/main" val="2548858490"/>
                    </a:ext>
                  </a:extLst>
                </a:gridCol>
                <a:gridCol w="854802">
                  <a:extLst>
                    <a:ext uri="{9D8B030D-6E8A-4147-A177-3AD203B41FA5}">
                      <a16:colId xmlns:a16="http://schemas.microsoft.com/office/drawing/2014/main" val="325583022"/>
                    </a:ext>
                  </a:extLst>
                </a:gridCol>
                <a:gridCol w="397181">
                  <a:extLst>
                    <a:ext uri="{9D8B030D-6E8A-4147-A177-3AD203B41FA5}">
                      <a16:colId xmlns:a16="http://schemas.microsoft.com/office/drawing/2014/main" val="1938969154"/>
                    </a:ext>
                  </a:extLst>
                </a:gridCol>
                <a:gridCol w="509426">
                  <a:extLst>
                    <a:ext uri="{9D8B030D-6E8A-4147-A177-3AD203B41FA5}">
                      <a16:colId xmlns:a16="http://schemas.microsoft.com/office/drawing/2014/main" val="3083807798"/>
                    </a:ext>
                  </a:extLst>
                </a:gridCol>
                <a:gridCol w="2322643">
                  <a:extLst>
                    <a:ext uri="{9D8B030D-6E8A-4147-A177-3AD203B41FA5}">
                      <a16:colId xmlns:a16="http://schemas.microsoft.com/office/drawing/2014/main" val="3032600930"/>
                    </a:ext>
                  </a:extLst>
                </a:gridCol>
              </a:tblGrid>
              <a:tr h="292584">
                <a:tc>
                  <a:txBody>
                    <a:bodyPr/>
                    <a:lstStyle/>
                    <a:p>
                      <a:pPr algn="ctr" fontAlgn="ctr"/>
                      <a: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t>番号</a:t>
                      </a:r>
                    </a:p>
                  </a:txBody>
                  <a:tcPr marL="4729" marR="4729" marT="4729" marB="0" anchor="ctr">
                    <a:solidFill>
                      <a:schemeClr val="accent5">
                        <a:lumMod val="40000"/>
                        <a:lumOff val="60000"/>
                      </a:schemeClr>
                    </a:solidFill>
                  </a:tcPr>
                </a:tc>
                <a:tc>
                  <a:txBody>
                    <a:bodyPr/>
                    <a:lstStyle/>
                    <a:p>
                      <a:pPr algn="ctr" fontAlgn="ctr"/>
                      <a:r>
                        <a:rPr lang="ja-JP" altLang="en-US" sz="1000" b="1" u="none" strike="noStrike" dirty="0">
                          <a:effectLst/>
                          <a:latin typeface="メイリオ" panose="020B0604030504040204" pitchFamily="50" charset="-128"/>
                          <a:ea typeface="メイリオ" panose="020B0604030504040204" pitchFamily="50" charset="-128"/>
                        </a:rPr>
                        <a:t>発注者</a:t>
                      </a:r>
                      <a:endParaRPr lang="ja-JP" altLang="en-US" sz="10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solidFill>
                      <a:schemeClr val="accent5">
                        <a:lumMod val="40000"/>
                        <a:lumOff val="60000"/>
                      </a:schemeClr>
                    </a:solidFill>
                  </a:tcPr>
                </a:tc>
                <a:tc>
                  <a:txBody>
                    <a:bodyPr/>
                    <a:lstStyle/>
                    <a:p>
                      <a:pPr algn="ctr" fontAlgn="ctr"/>
                      <a:r>
                        <a:rPr lang="ja-JP" altLang="en-US" sz="1000" b="1" u="none" strike="noStrike" dirty="0">
                          <a:effectLst/>
                          <a:latin typeface="メイリオ" panose="020B0604030504040204" pitchFamily="50" charset="-128"/>
                          <a:ea typeface="メイリオ" panose="020B0604030504040204" pitchFamily="50" charset="-128"/>
                        </a:rPr>
                        <a:t>業務名</a:t>
                      </a:r>
                      <a:endParaRPr lang="ja-JP" altLang="en-US" sz="10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solidFill>
                      <a:schemeClr val="accent5">
                        <a:lumMod val="40000"/>
                        <a:lumOff val="60000"/>
                      </a:schemeClr>
                    </a:solidFill>
                  </a:tcPr>
                </a:tc>
                <a:tc>
                  <a:txBody>
                    <a:bodyPr/>
                    <a:lstStyle/>
                    <a:p>
                      <a:pPr algn="ctr" fontAlgn="ctr"/>
                      <a:r>
                        <a:rPr lang="ja-JP" altLang="en-US" sz="1000" b="1" u="none" strike="noStrike" dirty="0">
                          <a:effectLst/>
                          <a:latin typeface="メイリオ" panose="020B0604030504040204" pitchFamily="50" charset="-128"/>
                          <a:ea typeface="メイリオ" panose="020B0604030504040204" pitchFamily="50" charset="-128"/>
                        </a:rPr>
                        <a:t>期間</a:t>
                      </a:r>
                      <a:endParaRPr lang="ja-JP" altLang="en-US" sz="10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solidFill>
                      <a:schemeClr val="accent5">
                        <a:lumMod val="40000"/>
                        <a:lumOff val="60000"/>
                      </a:schemeClr>
                    </a:solidFill>
                  </a:tcPr>
                </a:tc>
                <a:tc>
                  <a:txBody>
                    <a:bodyPr/>
                    <a:lstStyle/>
                    <a:p>
                      <a:pPr algn="ctr" fontAlgn="ctr"/>
                      <a:r>
                        <a:rPr lang="ja-JP" altLang="en-US" sz="1000" b="1" u="none" strike="noStrike" dirty="0">
                          <a:effectLst/>
                          <a:latin typeface="メイリオ" panose="020B0604030504040204" pitchFamily="50" charset="-128"/>
                          <a:ea typeface="メイリオ" panose="020B0604030504040204" pitchFamily="50" charset="-128"/>
                        </a:rPr>
                        <a:t>対象施設</a:t>
                      </a:r>
                      <a:endParaRPr lang="ja-JP" altLang="en-US" sz="10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solidFill>
                      <a:schemeClr val="accent5">
                        <a:lumMod val="40000"/>
                        <a:lumOff val="60000"/>
                      </a:schemeClr>
                    </a:solidFill>
                  </a:tcPr>
                </a:tc>
                <a:tc>
                  <a:txBody>
                    <a:bodyPr/>
                    <a:lstStyle/>
                    <a:p>
                      <a:pPr algn="ctr" fontAlgn="ctr"/>
                      <a:r>
                        <a:rPr lang="ja-JP" altLang="en-US" sz="1000" b="1" u="none" strike="noStrike" dirty="0">
                          <a:effectLst/>
                          <a:latin typeface="メイリオ" panose="020B0604030504040204" pitchFamily="50" charset="-128"/>
                          <a:ea typeface="メイリオ" panose="020B0604030504040204" pitchFamily="50" charset="-128"/>
                        </a:rPr>
                        <a:t>構成業務</a:t>
                      </a:r>
                      <a:endParaRPr lang="ja-JP" altLang="en-US" sz="1000" b="1"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solidFill>
                      <a:schemeClr val="accent5">
                        <a:lumMod val="40000"/>
                        <a:lumOff val="60000"/>
                      </a:schemeClr>
                    </a:solidFill>
                  </a:tcPr>
                </a:tc>
                <a:extLst>
                  <a:ext uri="{0D108BD9-81ED-4DB2-BD59-A6C34878D82A}">
                    <a16:rowId xmlns:a16="http://schemas.microsoft.com/office/drawing/2014/main" val="3339439199"/>
                  </a:ext>
                </a:extLst>
              </a:tr>
              <a:tr h="868812">
                <a:tc>
                  <a:txBody>
                    <a:bodyPr/>
                    <a:lstStyle/>
                    <a:p>
                      <a:pPr algn="ctr" fontAlgn="ctr"/>
                      <a:r>
                        <a:rPr lang="ja-JP" altLang="en-US" sz="900" b="1" i="0" u="none" strike="noStrike" dirty="0">
                          <a:solidFill>
                            <a:srgbClr val="00B050"/>
                          </a:solidFill>
                          <a:effectLst/>
                          <a:latin typeface="メイリオ" panose="020B0604030504040204" pitchFamily="50" charset="-128"/>
                          <a:ea typeface="メイリオ" panose="020B0604030504040204" pitchFamily="50" charset="-128"/>
                        </a:rPr>
                        <a:t>①</a:t>
                      </a:r>
                      <a:endParaRPr lang="zh-TW" altLang="en-US" sz="900" b="1" i="0" u="none" strike="noStrike" dirty="0">
                        <a:solidFill>
                          <a:srgbClr val="00B05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福島県</a:t>
                      </a:r>
                      <a:endParaRPr lang="en-US" altLang="ja-JP" sz="1000" b="0" u="none" strike="noStrike" dirty="0">
                        <a:effectLst/>
                        <a:latin typeface="メイリオ" panose="020B0604030504040204" pitchFamily="50" charset="-128"/>
                        <a:ea typeface="メイリオ" panose="020B0604030504040204" pitchFamily="50" charset="-128"/>
                      </a:endParaRPr>
                    </a:p>
                    <a:p>
                      <a:pPr algn="l" fontAlgn="ctr"/>
                      <a:r>
                        <a:rPr lang="ja-JP" altLang="en-US" sz="900" b="0" u="none" strike="noStrike" dirty="0">
                          <a:effectLst/>
                          <a:latin typeface="メイリオ" panose="020B0604030504040204" pitchFamily="50" charset="-128"/>
                          <a:ea typeface="メイリオ" panose="020B0604030504040204" pitchFamily="50" charset="-128"/>
                        </a:rPr>
                        <a:t>（宮下土木）</a:t>
                      </a:r>
                      <a:endParaRPr lang="zh-TW" altLang="en-US" sz="9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中山間地域道路等維持補修業務委託</a:t>
                      </a: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en-US" sz="1000" b="0" u="none" strike="noStrike" dirty="0">
                          <a:effectLst/>
                          <a:latin typeface="メイリオ" panose="020B0604030504040204" pitchFamily="50" charset="-128"/>
                          <a:ea typeface="メイリオ" panose="020B0604030504040204" pitchFamily="50" charset="-128"/>
                        </a:rPr>
                        <a:t>H31</a:t>
                      </a:r>
                      <a:r>
                        <a:rPr lang="ja-JP" altLang="en-US" sz="1000" b="0" u="none" strike="noStrike" dirty="0">
                          <a:effectLst/>
                          <a:latin typeface="メイリオ" panose="020B0604030504040204" pitchFamily="50" charset="-128"/>
                          <a:ea typeface="メイリオ" panose="020B0604030504040204" pitchFamily="50" charset="-128"/>
                        </a:rPr>
                        <a:t>～</a:t>
                      </a:r>
                      <a:r>
                        <a:rPr lang="en-US" sz="1000" b="0" u="none" strike="noStrike" dirty="0">
                          <a:effectLst/>
                          <a:latin typeface="メイリオ" panose="020B0604030504040204" pitchFamily="50" charset="-128"/>
                          <a:ea typeface="メイリオ" panose="020B0604030504040204" pitchFamily="50" charset="-128"/>
                        </a:rPr>
                        <a:t>H32</a:t>
                      </a:r>
                      <a:r>
                        <a:rPr lang="ja-JP" altLang="en-US" sz="1000" b="0" u="none" strike="noStrike" dirty="0">
                          <a:effectLst/>
                          <a:latin typeface="メイリオ" panose="020B0604030504040204" pitchFamily="50" charset="-128"/>
                          <a:ea typeface="メイリオ" panose="020B0604030504040204" pitchFamily="50" charset="-128"/>
                        </a:rPr>
                        <a:t>年度</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道路、河川、砂防</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道路維持補修、舗装維持修繕、河川維持管理、砂防施設維持管理、一般除雪、春先除雪、道路除草、道路植栽管理、路面清掃、落石防護柵設置撤去、河川除草伐木、除雪補助準備、休日道路パトロール、簡易構造物等点検</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extLst>
                  <a:ext uri="{0D108BD9-81ED-4DB2-BD59-A6C34878D82A}">
                    <a16:rowId xmlns:a16="http://schemas.microsoft.com/office/drawing/2014/main" val="2705873886"/>
                  </a:ext>
                </a:extLst>
              </a:tr>
              <a:tr h="551886">
                <a:tc>
                  <a:txBody>
                    <a:bodyPr/>
                    <a:lstStyle/>
                    <a:p>
                      <a:pPr algn="ctr" fontAlgn="ctr"/>
                      <a:r>
                        <a:rPr lang="ja-JP" altLang="en-US" sz="1000" b="1" i="0" u="none" strike="noStrike" dirty="0">
                          <a:solidFill>
                            <a:srgbClr val="0070C0"/>
                          </a:solidFill>
                          <a:effectLst/>
                          <a:latin typeface="メイリオ" panose="020B0604030504040204" pitchFamily="50" charset="-128"/>
                          <a:ea typeface="メイリオ" panose="020B0604030504040204" pitchFamily="50" charset="-128"/>
                        </a:rPr>
                        <a:t>②</a:t>
                      </a:r>
                      <a:endParaRPr lang="zh-TW" altLang="en-US" sz="1000" b="1" i="0" u="none" strike="noStrike" dirty="0">
                        <a:solidFill>
                          <a:srgbClr val="0070C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栃木県</a:t>
                      </a:r>
                      <a:endParaRPr lang="en-US" altLang="zh-TW" sz="1000" b="0" u="none" strike="noStrike" dirty="0">
                        <a:effectLst/>
                        <a:latin typeface="メイリオ" panose="020B0604030504040204" pitchFamily="50" charset="-128"/>
                        <a:ea typeface="メイリオ" panose="020B0604030504040204" pitchFamily="50" charset="-128"/>
                      </a:endParaRPr>
                    </a:p>
                    <a:p>
                      <a:pPr algn="l" fontAlgn="ctr"/>
                      <a:r>
                        <a:rPr lang="ja-JP" altLang="en-US" sz="900" b="0" u="none" strike="noStrike" dirty="0">
                          <a:effectLst/>
                          <a:latin typeface="メイリオ" panose="020B0604030504040204" pitchFamily="50" charset="-128"/>
                          <a:ea typeface="メイリオ" panose="020B0604030504040204" pitchFamily="50" charset="-128"/>
                        </a:rPr>
                        <a:t>（宇都宮・日光建設</a:t>
                      </a:r>
                      <a:r>
                        <a:rPr lang="zh-TW" altLang="en-US" sz="1000" b="0" u="none" strike="noStrike" dirty="0">
                          <a:effectLst/>
                          <a:latin typeface="メイリオ" panose="020B0604030504040204" pitchFamily="50" charset="-128"/>
                          <a:ea typeface="メイリオ" panose="020B0604030504040204" pitchFamily="50" charset="-128"/>
                        </a:rPr>
                        <a:t>）</a:t>
                      </a: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道路及び河川等維持管理統合業務委託</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en-US" sz="1000" b="0" u="none" strike="noStrike" dirty="0">
                          <a:effectLst/>
                          <a:latin typeface="メイリオ" panose="020B0604030504040204" pitchFamily="50" charset="-128"/>
                          <a:ea typeface="メイリオ" panose="020B0604030504040204" pitchFamily="50" charset="-128"/>
                        </a:rPr>
                        <a:t>R2.9～R3.3</a:t>
                      </a:r>
                      <a:endParaRPr 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道路、河川、砂防</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維持管理及び修繕、パトロール及び点検、道路の除排雪及び凍結防止剤散布、緊急な作業</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extLst>
                  <a:ext uri="{0D108BD9-81ED-4DB2-BD59-A6C34878D82A}">
                    <a16:rowId xmlns:a16="http://schemas.microsoft.com/office/drawing/2014/main" val="3397734643"/>
                  </a:ext>
                </a:extLst>
              </a:tr>
              <a:tr h="868812">
                <a:tc>
                  <a:txBody>
                    <a:bodyPr/>
                    <a:lstStyle/>
                    <a:p>
                      <a:pPr algn="ctr" fontAlgn="ctr"/>
                      <a:r>
                        <a:rPr lang="ja-JP" altLang="en-US" sz="1000" b="1" i="0" u="none" strike="noStrike" dirty="0">
                          <a:solidFill>
                            <a:schemeClr val="accent1">
                              <a:lumMod val="75000"/>
                            </a:schemeClr>
                          </a:solidFill>
                          <a:effectLst/>
                          <a:latin typeface="メイリオ" panose="020B0604030504040204" pitchFamily="50" charset="-128"/>
                          <a:ea typeface="メイリオ" panose="020B0604030504040204" pitchFamily="50" charset="-128"/>
                        </a:rPr>
                        <a:t>③</a:t>
                      </a: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府中市</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府中市道路等包括管理事業</a:t>
                      </a: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en-US" sz="1000" b="0" u="none" strike="noStrike" dirty="0">
                          <a:effectLst/>
                          <a:latin typeface="メイリオ" panose="020B0604030504040204" pitchFamily="50" charset="-128"/>
                          <a:ea typeface="メイリオ" panose="020B0604030504040204" pitchFamily="50" charset="-128"/>
                        </a:rPr>
                        <a:t>R3</a:t>
                      </a:r>
                      <a:r>
                        <a:rPr lang="ja-JP" altLang="en-US" sz="1000" b="0" u="none" strike="noStrike" dirty="0">
                          <a:effectLst/>
                          <a:latin typeface="メイリオ" panose="020B0604030504040204" pitchFamily="50" charset="-128"/>
                          <a:ea typeface="メイリオ" panose="020B0604030504040204" pitchFamily="50" charset="-128"/>
                        </a:rPr>
                        <a:t>～</a:t>
                      </a:r>
                      <a:endParaRPr lang="en-US" altLang="ja-JP" sz="1000" b="0" u="none" strike="noStrike" dirty="0">
                        <a:effectLst/>
                        <a:latin typeface="メイリオ" panose="020B0604030504040204" pitchFamily="50" charset="-128"/>
                        <a:ea typeface="メイリオ" panose="020B0604030504040204" pitchFamily="50" charset="-128"/>
                      </a:endParaRPr>
                    </a:p>
                    <a:p>
                      <a:pPr algn="l" fontAlgn="ctr"/>
                      <a:r>
                        <a:rPr lang="en-US" sz="1000" b="0" u="none" strike="noStrike" dirty="0">
                          <a:effectLst/>
                          <a:latin typeface="メイリオ" panose="020B0604030504040204" pitchFamily="50" charset="-128"/>
                          <a:ea typeface="メイリオ" panose="020B0604030504040204" pitchFamily="50" charset="-128"/>
                        </a:rPr>
                        <a:t>R5</a:t>
                      </a:r>
                      <a:r>
                        <a:rPr lang="ja-JP" altLang="en-US" sz="1000" b="0" u="none" strike="noStrike" dirty="0">
                          <a:effectLst/>
                          <a:latin typeface="メイリオ" panose="020B0604030504040204" pitchFamily="50" charset="-128"/>
                          <a:ea typeface="メイリオ" panose="020B0604030504040204" pitchFamily="50" charset="-128"/>
                        </a:rPr>
                        <a:t>年度</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道路、公園緑地、法定外公共物</a:t>
                      </a: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統括マネジメント、巡回、清掃、植栽管理、害獣・害虫対応、道路反射鏡・案内標識・街路表示板管理、補修・修繕、事故対応、災害対応、コールセンター、要望相談対応、占用物件管理、法定外公共物管理、補修・更新、樹木剪定等</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extLst>
                  <a:ext uri="{0D108BD9-81ED-4DB2-BD59-A6C34878D82A}">
                    <a16:rowId xmlns:a16="http://schemas.microsoft.com/office/drawing/2014/main" val="1517134237"/>
                  </a:ext>
                </a:extLst>
              </a:tr>
              <a:tr h="580698">
                <a:tc>
                  <a:txBody>
                    <a:bodyPr/>
                    <a:lstStyle/>
                    <a:p>
                      <a:pPr algn="ctr" fontAlgn="ctr"/>
                      <a:r>
                        <a:rPr lang="ja-JP" altLang="en-US" sz="1000" b="1" i="0" u="none" strike="noStrike" dirty="0">
                          <a:solidFill>
                            <a:schemeClr val="accent2">
                              <a:lumMod val="75000"/>
                            </a:schemeClr>
                          </a:solidFill>
                          <a:effectLst/>
                          <a:latin typeface="メイリオ" panose="020B0604030504040204" pitchFamily="50" charset="-128"/>
                          <a:ea typeface="メイリオ" panose="020B0604030504040204" pitchFamily="50" charset="-128"/>
                        </a:rPr>
                        <a:t>④</a:t>
                      </a: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三条市</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嵐北地区社会資本に係る包括的維持管理業務委託</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en-US" sz="1000" b="0" u="none" strike="noStrike" dirty="0">
                          <a:effectLst/>
                          <a:latin typeface="メイリオ" panose="020B0604030504040204" pitchFamily="50" charset="-128"/>
                          <a:ea typeface="メイリオ" panose="020B0604030504040204" pitchFamily="50" charset="-128"/>
                        </a:rPr>
                        <a:t>H31</a:t>
                      </a:r>
                      <a:r>
                        <a:rPr lang="ja-JP" altLang="en-US" sz="1000" b="0" u="none" strike="noStrike" dirty="0">
                          <a:effectLst/>
                          <a:latin typeface="メイリオ" panose="020B0604030504040204" pitchFamily="50" charset="-128"/>
                          <a:ea typeface="メイリオ" panose="020B0604030504040204" pitchFamily="50" charset="-128"/>
                        </a:rPr>
                        <a:t>～</a:t>
                      </a:r>
                      <a:r>
                        <a:rPr lang="en-US" sz="1000" b="0" u="none" strike="noStrike" dirty="0">
                          <a:effectLst/>
                          <a:latin typeface="メイリオ" panose="020B0604030504040204" pitchFamily="50" charset="-128"/>
                          <a:ea typeface="メイリオ" panose="020B0604030504040204" pitchFamily="50" charset="-128"/>
                        </a:rPr>
                        <a:t>H35</a:t>
                      </a:r>
                      <a:r>
                        <a:rPr lang="ja-JP" altLang="en-US" sz="1000" b="0" u="none" strike="noStrike" dirty="0">
                          <a:effectLst/>
                          <a:latin typeface="メイリオ" panose="020B0604030504040204" pitchFamily="50" charset="-128"/>
                          <a:ea typeface="メイリオ" panose="020B0604030504040204" pitchFamily="50" charset="-128"/>
                        </a:rPr>
                        <a:t>年度</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道路、公園、排水路</a:t>
                      </a: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計画準備、全体マネジメント、窓口、巡回、道路維持管理、公園等維持管理、水路等維持管理、引継</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extLst>
                  <a:ext uri="{0D108BD9-81ED-4DB2-BD59-A6C34878D82A}">
                    <a16:rowId xmlns:a16="http://schemas.microsoft.com/office/drawing/2014/main" val="686475695"/>
                  </a:ext>
                </a:extLst>
              </a:tr>
              <a:tr h="724755">
                <a:tc>
                  <a:txBody>
                    <a:bodyPr/>
                    <a:lstStyle/>
                    <a:p>
                      <a:pPr algn="ctr" fontAlgn="ctr"/>
                      <a:r>
                        <a:rPr lang="ja-JP" altLang="en-US" sz="1000" b="1" i="0" u="none" strike="noStrike" dirty="0">
                          <a:solidFill>
                            <a:schemeClr val="accent4">
                              <a:lumMod val="75000"/>
                            </a:schemeClr>
                          </a:solidFill>
                          <a:effectLst/>
                          <a:latin typeface="メイリオ" panose="020B0604030504040204" pitchFamily="50" charset="-128"/>
                          <a:ea typeface="メイリオ" panose="020B0604030504040204" pitchFamily="50" charset="-128"/>
                        </a:rPr>
                        <a:t>⑤</a:t>
                      </a: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かほく市</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かほく市上下水道事業包括的民間委託</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en-US" sz="1000" b="0" u="none" strike="noStrike" dirty="0">
                          <a:effectLst/>
                          <a:latin typeface="メイリオ" panose="020B0604030504040204" pitchFamily="50" charset="-128"/>
                          <a:ea typeface="メイリオ" panose="020B0604030504040204" pitchFamily="50" charset="-128"/>
                        </a:rPr>
                        <a:t>H30</a:t>
                      </a:r>
                      <a:r>
                        <a:rPr lang="ja-JP" altLang="en-US" sz="1000" b="0" u="none" strike="noStrike" dirty="0">
                          <a:effectLst/>
                          <a:latin typeface="メイリオ" panose="020B0604030504040204" pitchFamily="50" charset="-128"/>
                          <a:ea typeface="メイリオ" panose="020B0604030504040204" pitchFamily="50" charset="-128"/>
                        </a:rPr>
                        <a:t>～</a:t>
                      </a:r>
                      <a:r>
                        <a:rPr lang="en-US" sz="1000" b="0" u="none" strike="noStrike" dirty="0">
                          <a:effectLst/>
                          <a:latin typeface="メイリオ" panose="020B0604030504040204" pitchFamily="50" charset="-128"/>
                          <a:ea typeface="メイリオ" panose="020B0604030504040204" pitchFamily="50" charset="-128"/>
                        </a:rPr>
                        <a:t>H34</a:t>
                      </a:r>
                      <a:r>
                        <a:rPr lang="ja-JP" altLang="en-US" sz="1000" b="0" u="none" strike="noStrike" dirty="0">
                          <a:effectLst/>
                          <a:latin typeface="メイリオ" panose="020B0604030504040204" pitchFamily="50" charset="-128"/>
                          <a:ea typeface="メイリオ" panose="020B0604030504040204" pitchFamily="50" charset="-128"/>
                        </a:rPr>
                        <a:t>年度</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solidFill>
                            <a:schemeClr val="tx1"/>
                          </a:solidFill>
                          <a:effectLst/>
                          <a:latin typeface="メイリオ" panose="020B0604030504040204" pitchFamily="50" charset="-128"/>
                          <a:ea typeface="メイリオ" panose="020B0604030504040204" pitchFamily="50" charset="-128"/>
                        </a:rPr>
                        <a:t>水道、公共下水道、農業集落排水</a:t>
                      </a:r>
                      <a:endParaRPr lang="zh-TW" altLang="en-US" sz="1000" b="0" i="0" u="none" strike="noStrike" dirty="0">
                        <a:solidFill>
                          <a:schemeClr val="tx1"/>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solidFill>
                            <a:schemeClr val="tx1"/>
                          </a:solidFill>
                          <a:effectLst/>
                          <a:latin typeface="メイリオ" panose="020B0604030504040204" pitchFamily="50" charset="-128"/>
                          <a:ea typeface="メイリオ" panose="020B0604030504040204" pitchFamily="50" charset="-128"/>
                        </a:rPr>
                        <a:t>運転管理、保全管理、</a:t>
                      </a:r>
                      <a:r>
                        <a:rPr lang="ja-JP" altLang="en-US" sz="1000" b="0" u="none" strike="noStrike" dirty="0">
                          <a:solidFill>
                            <a:srgbClr val="FF0000"/>
                          </a:solidFill>
                          <a:effectLst/>
                          <a:latin typeface="メイリオ" panose="020B0604030504040204" pitchFamily="50" charset="-128"/>
                          <a:ea typeface="メイリオ" panose="020B0604030504040204" pitchFamily="50" charset="-128"/>
                        </a:rPr>
                        <a:t>料金徴収・窓口関係</a:t>
                      </a:r>
                      <a:r>
                        <a:rPr lang="ja-JP" altLang="en-US" sz="1000" b="0" u="none" strike="noStrike" dirty="0">
                          <a:solidFill>
                            <a:schemeClr val="tx1"/>
                          </a:solidFill>
                          <a:effectLst/>
                          <a:latin typeface="メイリオ" panose="020B0604030504040204" pitchFamily="50" charset="-128"/>
                          <a:ea typeface="メイリオ" panose="020B0604030504040204" pitchFamily="50" charset="-128"/>
                        </a:rPr>
                        <a:t>、その他</a:t>
                      </a:r>
                      <a:endParaRPr lang="ja-JP" altLang="en-US" sz="1000" b="0" i="0" u="none" strike="noStrike" dirty="0">
                        <a:solidFill>
                          <a:schemeClr val="tx1"/>
                        </a:solidFill>
                        <a:effectLst/>
                        <a:latin typeface="メイリオ" panose="020B0604030504040204" pitchFamily="50" charset="-128"/>
                        <a:ea typeface="メイリオ" panose="020B0604030504040204" pitchFamily="50" charset="-128"/>
                      </a:endParaRPr>
                    </a:p>
                  </a:txBody>
                  <a:tcPr marL="4729" marR="4729" marT="4729" marB="0" anchor="ctr"/>
                </a:tc>
                <a:extLst>
                  <a:ext uri="{0D108BD9-81ED-4DB2-BD59-A6C34878D82A}">
                    <a16:rowId xmlns:a16="http://schemas.microsoft.com/office/drawing/2014/main" val="962066584"/>
                  </a:ext>
                </a:extLst>
              </a:tr>
              <a:tr h="436641">
                <a:tc>
                  <a:txBody>
                    <a:bodyPr/>
                    <a:lstStyle/>
                    <a:p>
                      <a:pPr algn="ctr" fontAlgn="ctr"/>
                      <a:r>
                        <a:rPr lang="ja-JP" altLang="en-US" sz="1000" b="1" i="0" u="none" strike="noStrike" dirty="0">
                          <a:solidFill>
                            <a:srgbClr val="FF66CC"/>
                          </a:solidFill>
                          <a:effectLst/>
                          <a:latin typeface="メイリオ" panose="020B0604030504040204" pitchFamily="50" charset="-128"/>
                          <a:ea typeface="メイリオ" panose="020B0604030504040204" pitchFamily="50" charset="-128"/>
                        </a:rPr>
                        <a:t>⑥</a:t>
                      </a:r>
                    </a:p>
                  </a:txBody>
                  <a:tcPr marL="4729" marR="4729" marT="4729" marB="0" anchor="ctr"/>
                </a:tc>
                <a:tc>
                  <a:txBody>
                    <a:bodyPr/>
                    <a:lstStyle/>
                    <a:p>
                      <a:pPr algn="l" fontAlgn="ctr"/>
                      <a:r>
                        <a:rPr lang="ja-JP" altLang="en-US" sz="1000" b="0" u="none" strike="noStrike">
                          <a:effectLst/>
                          <a:latin typeface="メイリオ" panose="020B0604030504040204" pitchFamily="50" charset="-128"/>
                          <a:ea typeface="メイリオ" panose="020B0604030504040204" pitchFamily="50" charset="-128"/>
                        </a:rPr>
                        <a:t>鈴鹿市</a:t>
                      </a:r>
                      <a:endParaRPr lang="ja-JP" altLang="en-US" sz="1000" b="0" i="0" u="none" strike="noStrike">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鈴鹿市地域維持型維持修繕業務委託</a:t>
                      </a: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en-US" sz="1000" b="0" u="none" strike="noStrike" dirty="0">
                          <a:effectLst/>
                          <a:latin typeface="メイリオ" panose="020B0604030504040204" pitchFamily="50" charset="-128"/>
                          <a:ea typeface="メイリオ" panose="020B0604030504040204" pitchFamily="50" charset="-128"/>
                        </a:rPr>
                        <a:t>R3.10～R4.9</a:t>
                      </a:r>
                      <a:endParaRPr 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道路</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小規模修繕、舗装修繕、橋梁補修、雪氷対策、道路除草、小動物死骸処理</a:t>
                      </a: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extLst>
                  <a:ext uri="{0D108BD9-81ED-4DB2-BD59-A6C34878D82A}">
                    <a16:rowId xmlns:a16="http://schemas.microsoft.com/office/drawing/2014/main" val="707933816"/>
                  </a:ext>
                </a:extLst>
              </a:tr>
              <a:tr h="580698">
                <a:tc>
                  <a:txBody>
                    <a:bodyPr/>
                    <a:lstStyle/>
                    <a:p>
                      <a:pPr algn="ctr" fontAlgn="ctr"/>
                      <a:r>
                        <a:rPr lang="ja-JP" altLang="en-US" sz="1000" b="1" i="0" u="none" strike="noStrike" dirty="0">
                          <a:solidFill>
                            <a:srgbClr val="D60093"/>
                          </a:solidFill>
                          <a:effectLst/>
                          <a:latin typeface="メイリオ" panose="020B0604030504040204" pitchFamily="50" charset="-128"/>
                          <a:ea typeface="メイリオ" panose="020B0604030504040204" pitchFamily="50" charset="-128"/>
                        </a:rPr>
                        <a:t>⑦</a:t>
                      </a: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河内長野市</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河内長野市下水道管路施設包括的管理業務</a:t>
                      </a:r>
                      <a:endParaRPr kumimoji="1" lang="zh-TW"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txBody>
                  <a:tcPr marL="4729" marR="4729" marT="4729" marB="0" anchor="ctr"/>
                </a:tc>
                <a:tc>
                  <a:txBody>
                    <a:bodyPr/>
                    <a:lstStyle/>
                    <a:p>
                      <a:pPr algn="l" fontAlgn="ctr"/>
                      <a:r>
                        <a:rPr lang="en-US" sz="1000" b="0" u="none" strike="noStrike" dirty="0">
                          <a:effectLst/>
                          <a:latin typeface="メイリオ" panose="020B0604030504040204" pitchFamily="50" charset="-128"/>
                          <a:ea typeface="メイリオ" panose="020B0604030504040204" pitchFamily="50" charset="-128"/>
                        </a:rPr>
                        <a:t>R3</a:t>
                      </a:r>
                      <a:r>
                        <a:rPr lang="ja-JP" altLang="en-US" sz="1000" b="0" u="none" strike="noStrike" dirty="0">
                          <a:effectLst/>
                          <a:latin typeface="メイリオ" panose="020B0604030504040204" pitchFamily="50" charset="-128"/>
                          <a:ea typeface="メイリオ" panose="020B0604030504040204" pitchFamily="50" charset="-128"/>
                        </a:rPr>
                        <a:t>～</a:t>
                      </a:r>
                      <a:endParaRPr lang="en-US" altLang="ja-JP" sz="1000" b="0" u="none" strike="noStrike" dirty="0">
                        <a:effectLst/>
                        <a:latin typeface="メイリオ" panose="020B0604030504040204" pitchFamily="50" charset="-128"/>
                        <a:ea typeface="メイリオ" panose="020B0604030504040204" pitchFamily="50" charset="-128"/>
                      </a:endParaRPr>
                    </a:p>
                    <a:p>
                      <a:pPr algn="l" fontAlgn="ctr"/>
                      <a:r>
                        <a:rPr lang="en-US" sz="1000" b="0" u="none" strike="noStrike" dirty="0">
                          <a:effectLst/>
                          <a:latin typeface="メイリオ" panose="020B0604030504040204" pitchFamily="50" charset="-128"/>
                          <a:ea typeface="メイリオ" panose="020B0604030504040204" pitchFamily="50" charset="-128"/>
                        </a:rPr>
                        <a:t>R7</a:t>
                      </a:r>
                      <a:r>
                        <a:rPr lang="ja-JP" altLang="en-US" sz="1000" b="0" u="none" strike="noStrike" dirty="0">
                          <a:effectLst/>
                          <a:latin typeface="メイリオ" panose="020B0604030504040204" pitchFamily="50" charset="-128"/>
                          <a:ea typeface="メイリオ" panose="020B0604030504040204" pitchFamily="50" charset="-128"/>
                        </a:rPr>
                        <a:t>年度</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下水道管路</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マネジメント、 計画的維持管理、日常的維持管理、公共汚水ます設置・改築承諾調査</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extLst>
                  <a:ext uri="{0D108BD9-81ED-4DB2-BD59-A6C34878D82A}">
                    <a16:rowId xmlns:a16="http://schemas.microsoft.com/office/drawing/2014/main" val="1215609725"/>
                  </a:ext>
                </a:extLst>
              </a:tr>
              <a:tr h="436641">
                <a:tc>
                  <a:txBody>
                    <a:bodyPr/>
                    <a:lstStyle/>
                    <a:p>
                      <a:pPr algn="ctr" fontAlgn="ctr"/>
                      <a:r>
                        <a:rPr lang="ja-JP" altLang="en-US" sz="1000" b="1" i="0" u="none" strike="noStrike" dirty="0">
                          <a:solidFill>
                            <a:srgbClr val="C00000"/>
                          </a:solidFill>
                          <a:effectLst/>
                          <a:latin typeface="メイリオ" panose="020B0604030504040204" pitchFamily="50" charset="-128"/>
                          <a:ea typeface="メイリオ" panose="020B0604030504040204" pitchFamily="50" charset="-128"/>
                        </a:rPr>
                        <a:t>⑧</a:t>
                      </a: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奈良県道路公社</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第二阪奈</a:t>
                      </a:r>
                      <a:r>
                        <a:rPr lang="ja-JP" altLang="en-US" sz="1000" b="0" u="none" strike="noStrike" dirty="0" err="1">
                          <a:effectLst/>
                          <a:latin typeface="メイリオ" panose="020B0604030504040204" pitchFamily="50" charset="-128"/>
                          <a:ea typeface="メイリオ" panose="020B0604030504040204" pitchFamily="50" charset="-128"/>
                        </a:rPr>
                        <a:t>道路道路</a:t>
                      </a:r>
                      <a:r>
                        <a:rPr lang="ja-JP" altLang="en-US" sz="1000" b="0" u="none" strike="noStrike" dirty="0">
                          <a:effectLst/>
                          <a:latin typeface="メイリオ" panose="020B0604030504040204" pitchFamily="50" charset="-128"/>
                          <a:ea typeface="メイリオ" panose="020B0604030504040204" pitchFamily="50" charset="-128"/>
                        </a:rPr>
                        <a:t>維持管理業務委託</a:t>
                      </a: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H24.6</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H25.5</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有料道路</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tc>
                  <a:txBody>
                    <a:bodyPr/>
                    <a:lstStyle/>
                    <a:p>
                      <a:pPr algn="l" fontAlgn="ctr"/>
                      <a:r>
                        <a:rPr lang="ja-JP" altLang="en-US" sz="1000" b="0" u="none" strike="noStrike" dirty="0">
                          <a:effectLst/>
                          <a:latin typeface="メイリオ" panose="020B0604030504040204" pitchFamily="50" charset="-128"/>
                          <a:ea typeface="メイリオ" panose="020B0604030504040204" pitchFamily="50" charset="-128"/>
                        </a:rPr>
                        <a:t>全体マネジメント、保守、修繕、路面清掃、水路清掃、植栽管理、舗装補修、雪氷、改善提案、緊急措置、引継</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4729" marR="4729" marT="4729" marB="0" anchor="ctr"/>
                </a:tc>
                <a:extLst>
                  <a:ext uri="{0D108BD9-81ED-4DB2-BD59-A6C34878D82A}">
                    <a16:rowId xmlns:a16="http://schemas.microsoft.com/office/drawing/2014/main" val="1246786753"/>
                  </a:ext>
                </a:extLst>
              </a:tr>
            </a:tbl>
          </a:graphicData>
        </a:graphic>
      </p:graphicFrame>
      <p:sp>
        <p:nvSpPr>
          <p:cNvPr id="10" name="Rectangle 24">
            <a:extLst>
              <a:ext uri="{FF2B5EF4-FFF2-40B4-BE49-F238E27FC236}">
                <a16:creationId xmlns:a16="http://schemas.microsoft.com/office/drawing/2014/main" id="{E63F4FE1-6BD9-46EE-B3BB-C9AE2EB184E3}"/>
              </a:ext>
            </a:extLst>
          </p:cNvPr>
          <p:cNvSpPr>
            <a:spLocks noChangeArrowheads="1"/>
          </p:cNvSpPr>
          <p:nvPr/>
        </p:nvSpPr>
        <p:spPr>
          <a:xfrm>
            <a:off x="787" y="95476"/>
            <a:ext cx="9904413" cy="396000"/>
          </a:xfrm>
          <a:prstGeom prst="rect">
            <a:avLst/>
          </a:prstGeom>
          <a:noFill/>
          <a:ln>
            <a:headEnd/>
            <a:tailEnd/>
          </a:ln>
          <a:effectLst/>
        </p:spPr>
        <p:style>
          <a:lnRef idx="0">
            <a:schemeClr val="accent1"/>
          </a:lnRef>
          <a:fillRef idx="3">
            <a:schemeClr val="accent1"/>
          </a:fillRef>
          <a:effectRef idx="3">
            <a:schemeClr val="accent1"/>
          </a:effectRef>
          <a:fontRef idx="minor">
            <a:schemeClr val="lt1"/>
          </a:fontRef>
        </p:style>
        <p:txBody>
          <a:bodyPr lIns="91366" tIns="45684" rIns="91366" bIns="45684" anchor="ctr"/>
          <a:lstStyle/>
          <a:p>
            <a:pPr marL="0" marR="0" lvl="0" indent="0" algn="l" defTabSz="913656"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dirty="0">
              <a:ln>
                <a:noFill/>
              </a:ln>
              <a:solidFill>
                <a:srgbClr val="4186C8"/>
              </a:solidFill>
              <a:effectLst/>
              <a:uLnTx/>
              <a:uFillTx/>
              <a:latin typeface="Meiryo UI" panose="020B0604030504040204" pitchFamily="50" charset="-128"/>
              <a:ea typeface="Meiryo UI" panose="020B0604030504040204" pitchFamily="50" charset="-128"/>
              <a:cs typeface="+mn-cs"/>
            </a:endParaRPr>
          </a:p>
        </p:txBody>
      </p:sp>
      <p:pic>
        <p:nvPicPr>
          <p:cNvPr id="12" name="図 11">
            <a:extLst>
              <a:ext uri="{FF2B5EF4-FFF2-40B4-BE49-F238E27FC236}">
                <a16:creationId xmlns:a16="http://schemas.microsoft.com/office/drawing/2014/main" id="{7A24A929-357D-498B-80A5-1ED5A24C438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9512" y="1473672"/>
            <a:ext cx="4453871" cy="5075342"/>
          </a:xfrm>
          <a:prstGeom prst="rect">
            <a:avLst/>
          </a:prstGeom>
        </p:spPr>
      </p:pic>
      <p:sp>
        <p:nvSpPr>
          <p:cNvPr id="3" name="テキスト ボックス 2">
            <a:extLst>
              <a:ext uri="{FF2B5EF4-FFF2-40B4-BE49-F238E27FC236}">
                <a16:creationId xmlns:a16="http://schemas.microsoft.com/office/drawing/2014/main" id="{38E84E80-C6D7-48BD-AEE7-C9408CAC21D9}"/>
              </a:ext>
            </a:extLst>
          </p:cNvPr>
          <p:cNvSpPr txBox="1"/>
          <p:nvPr/>
        </p:nvSpPr>
        <p:spPr>
          <a:xfrm>
            <a:off x="2627014" y="3657600"/>
            <a:ext cx="2263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①</a:t>
            </a:r>
          </a:p>
        </p:txBody>
      </p:sp>
      <p:sp>
        <p:nvSpPr>
          <p:cNvPr id="13" name="テキスト ボックス 12">
            <a:extLst>
              <a:ext uri="{FF2B5EF4-FFF2-40B4-BE49-F238E27FC236}">
                <a16:creationId xmlns:a16="http://schemas.microsoft.com/office/drawing/2014/main" id="{3E7A551D-BDF8-47CE-86FF-9F24EE43C1C2}"/>
              </a:ext>
            </a:extLst>
          </p:cNvPr>
          <p:cNvSpPr txBox="1"/>
          <p:nvPr/>
        </p:nvSpPr>
        <p:spPr>
          <a:xfrm>
            <a:off x="2563640" y="3788405"/>
            <a:ext cx="2263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rPr>
              <a:t>②</a:t>
            </a:r>
          </a:p>
        </p:txBody>
      </p:sp>
      <p:sp>
        <p:nvSpPr>
          <p:cNvPr id="14" name="テキスト ボックス 13">
            <a:extLst>
              <a:ext uri="{FF2B5EF4-FFF2-40B4-BE49-F238E27FC236}">
                <a16:creationId xmlns:a16="http://schemas.microsoft.com/office/drawing/2014/main" id="{BFDE8746-3332-4866-BF07-417EB6697940}"/>
              </a:ext>
            </a:extLst>
          </p:cNvPr>
          <p:cNvSpPr txBox="1"/>
          <p:nvPr/>
        </p:nvSpPr>
        <p:spPr>
          <a:xfrm>
            <a:off x="2450472" y="3989757"/>
            <a:ext cx="2263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accent1">
                    <a:lumMod val="75000"/>
                  </a:schemeClr>
                </a:solidFill>
                <a:effectLst/>
                <a:uLnTx/>
                <a:uFillTx/>
                <a:latin typeface="メイリオ" panose="020B0604030504040204" pitchFamily="50" charset="-128"/>
                <a:ea typeface="メイリオ" panose="020B0604030504040204" pitchFamily="50" charset="-128"/>
              </a:rPr>
              <a:t>③</a:t>
            </a:r>
          </a:p>
        </p:txBody>
      </p:sp>
      <p:sp>
        <p:nvSpPr>
          <p:cNvPr id="17" name="テキスト ボックス 16">
            <a:extLst>
              <a:ext uri="{FF2B5EF4-FFF2-40B4-BE49-F238E27FC236}">
                <a16:creationId xmlns:a16="http://schemas.microsoft.com/office/drawing/2014/main" id="{121CC48F-60E9-4857-93BF-0D9E10B5E1D2}"/>
              </a:ext>
            </a:extLst>
          </p:cNvPr>
          <p:cNvSpPr txBox="1"/>
          <p:nvPr/>
        </p:nvSpPr>
        <p:spPr>
          <a:xfrm>
            <a:off x="2384834" y="3627471"/>
            <a:ext cx="2263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accent2">
                    <a:lumMod val="75000"/>
                  </a:schemeClr>
                </a:solidFill>
                <a:effectLst/>
                <a:uLnTx/>
                <a:uFillTx/>
                <a:latin typeface="メイリオ" panose="020B0604030504040204" pitchFamily="50" charset="-128"/>
                <a:ea typeface="メイリオ" panose="020B0604030504040204" pitchFamily="50" charset="-128"/>
              </a:rPr>
              <a:t>④</a:t>
            </a:r>
          </a:p>
        </p:txBody>
      </p:sp>
      <p:sp>
        <p:nvSpPr>
          <p:cNvPr id="20" name="テキスト ボックス 19">
            <a:extLst>
              <a:ext uri="{FF2B5EF4-FFF2-40B4-BE49-F238E27FC236}">
                <a16:creationId xmlns:a16="http://schemas.microsoft.com/office/drawing/2014/main" id="{F2863251-9BA8-4CBB-9689-BEEFB3D382D3}"/>
              </a:ext>
            </a:extLst>
          </p:cNvPr>
          <p:cNvSpPr txBox="1"/>
          <p:nvPr/>
        </p:nvSpPr>
        <p:spPr>
          <a:xfrm>
            <a:off x="1955927" y="3858952"/>
            <a:ext cx="22633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accent4">
                    <a:lumMod val="75000"/>
                  </a:schemeClr>
                </a:solidFill>
                <a:effectLst/>
                <a:uLnTx/>
                <a:uFillTx/>
                <a:latin typeface="メイリオ" panose="020B0604030504040204" pitchFamily="50" charset="-128"/>
                <a:ea typeface="メイリオ" panose="020B0604030504040204" pitchFamily="50" charset="-128"/>
              </a:rPr>
              <a:t>⑤</a:t>
            </a:r>
          </a:p>
        </p:txBody>
      </p:sp>
      <p:sp>
        <p:nvSpPr>
          <p:cNvPr id="21" name="テキスト ボックス 20">
            <a:extLst>
              <a:ext uri="{FF2B5EF4-FFF2-40B4-BE49-F238E27FC236}">
                <a16:creationId xmlns:a16="http://schemas.microsoft.com/office/drawing/2014/main" id="{D412AC3E-1566-4D91-A80A-931EF1EA42EE}"/>
              </a:ext>
            </a:extLst>
          </p:cNvPr>
          <p:cNvSpPr txBox="1"/>
          <p:nvPr/>
        </p:nvSpPr>
        <p:spPr>
          <a:xfrm>
            <a:off x="1862535" y="4335067"/>
            <a:ext cx="2165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66CC"/>
                </a:solidFill>
                <a:effectLst/>
                <a:uLnTx/>
                <a:uFillTx/>
                <a:latin typeface="メイリオ" panose="020B0604030504040204" pitchFamily="50" charset="-128"/>
                <a:ea typeface="メイリオ" panose="020B0604030504040204" pitchFamily="50" charset="-128"/>
              </a:rPr>
              <a:t>⑥</a:t>
            </a:r>
          </a:p>
        </p:txBody>
      </p:sp>
      <p:sp>
        <p:nvSpPr>
          <p:cNvPr id="22" name="テキスト ボックス 21">
            <a:extLst>
              <a:ext uri="{FF2B5EF4-FFF2-40B4-BE49-F238E27FC236}">
                <a16:creationId xmlns:a16="http://schemas.microsoft.com/office/drawing/2014/main" id="{3531F978-F0C2-4EDD-9575-47AE4587CC1A}"/>
              </a:ext>
            </a:extLst>
          </p:cNvPr>
          <p:cNvSpPr txBox="1"/>
          <p:nvPr/>
        </p:nvSpPr>
        <p:spPr>
          <a:xfrm>
            <a:off x="1664579" y="4335067"/>
            <a:ext cx="19795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D60093"/>
                </a:solidFill>
                <a:effectLst/>
                <a:uLnTx/>
                <a:uFillTx/>
                <a:latin typeface="メイリオ" panose="020B0604030504040204" pitchFamily="50" charset="-128"/>
                <a:ea typeface="メイリオ" panose="020B0604030504040204" pitchFamily="50" charset="-128"/>
              </a:rPr>
              <a:t>⑦</a:t>
            </a:r>
          </a:p>
        </p:txBody>
      </p:sp>
      <p:sp>
        <p:nvSpPr>
          <p:cNvPr id="23" name="テキスト ボックス 22">
            <a:extLst>
              <a:ext uri="{FF2B5EF4-FFF2-40B4-BE49-F238E27FC236}">
                <a16:creationId xmlns:a16="http://schemas.microsoft.com/office/drawing/2014/main" id="{A4B255E7-B519-4131-91AD-21BC1B8D6F09}"/>
              </a:ext>
            </a:extLst>
          </p:cNvPr>
          <p:cNvSpPr txBox="1"/>
          <p:nvPr/>
        </p:nvSpPr>
        <p:spPr>
          <a:xfrm>
            <a:off x="1754271" y="4465872"/>
            <a:ext cx="21652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⑧</a:t>
            </a:r>
          </a:p>
        </p:txBody>
      </p:sp>
      <p:cxnSp>
        <p:nvCxnSpPr>
          <p:cNvPr id="25" name="直線矢印コネクタ 24">
            <a:extLst>
              <a:ext uri="{FF2B5EF4-FFF2-40B4-BE49-F238E27FC236}">
                <a16:creationId xmlns:a16="http://schemas.microsoft.com/office/drawing/2014/main" id="{7864BECF-5B80-44E2-87CD-0BDBF2A87B10}"/>
              </a:ext>
            </a:extLst>
          </p:cNvPr>
          <p:cNvCxnSpPr>
            <a:cxnSpLocks/>
          </p:cNvCxnSpPr>
          <p:nvPr/>
        </p:nvCxnSpPr>
        <p:spPr>
          <a:xfrm flipH="1">
            <a:off x="2853350" y="3495038"/>
            <a:ext cx="405142" cy="2757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7BB769D1-2D2C-4C92-ACCF-B5DDAE13F43E}"/>
              </a:ext>
            </a:extLst>
          </p:cNvPr>
          <p:cNvCxnSpPr>
            <a:cxnSpLocks/>
          </p:cNvCxnSpPr>
          <p:nvPr/>
        </p:nvCxnSpPr>
        <p:spPr>
          <a:xfrm flipH="1" flipV="1">
            <a:off x="2789977" y="3928074"/>
            <a:ext cx="468515" cy="2527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1173CF9D-38A2-4B36-B0A4-20FF989C11C2}"/>
              </a:ext>
            </a:extLst>
          </p:cNvPr>
          <p:cNvSpPr txBox="1"/>
          <p:nvPr/>
        </p:nvSpPr>
        <p:spPr>
          <a:xfrm>
            <a:off x="3219188" y="4019416"/>
            <a:ext cx="13440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rPr>
              <a:t>栃木県</a:t>
            </a:r>
            <a:endPar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rPr>
              <a:t>(</a:t>
            </a:r>
            <a:r>
              <a:rPr kumimoji="1" lang="ja-JP" altLang="en-US"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rPr>
              <a:t>宇都宮･日光建設</a:t>
            </a:r>
            <a:r>
              <a:rPr kumimoji="1" lang="en-US" altLang="ja-JP" sz="900" b="1" i="0" u="none" strike="noStrike" kern="1200" cap="none" spc="0" normalizeH="0" baseline="0" noProof="0" dirty="0">
                <a:ln>
                  <a:noFill/>
                </a:ln>
                <a:solidFill>
                  <a:srgbClr val="0070C0"/>
                </a:solidFill>
                <a:effectLst/>
                <a:uLnTx/>
                <a:uFillTx/>
                <a:latin typeface="メイリオ" panose="020B0604030504040204" pitchFamily="50" charset="-128"/>
                <a:ea typeface="メイリオ" panose="020B0604030504040204" pitchFamily="50" charset="-128"/>
              </a:rPr>
              <a:t>)</a:t>
            </a:r>
          </a:p>
        </p:txBody>
      </p:sp>
      <p:sp>
        <p:nvSpPr>
          <p:cNvPr id="34" name="テキスト ボックス 33">
            <a:extLst>
              <a:ext uri="{FF2B5EF4-FFF2-40B4-BE49-F238E27FC236}">
                <a16:creationId xmlns:a16="http://schemas.microsoft.com/office/drawing/2014/main" id="{E49BE502-BC34-407B-903A-B6763354836D}"/>
              </a:ext>
            </a:extLst>
          </p:cNvPr>
          <p:cNvSpPr txBox="1"/>
          <p:nvPr/>
        </p:nvSpPr>
        <p:spPr>
          <a:xfrm>
            <a:off x="2820103" y="4552413"/>
            <a:ext cx="5988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accent1">
                    <a:lumMod val="75000"/>
                  </a:schemeClr>
                </a:solidFill>
                <a:effectLst/>
                <a:uLnTx/>
                <a:uFillTx/>
                <a:latin typeface="メイリオ" panose="020B0604030504040204" pitchFamily="50" charset="-128"/>
                <a:ea typeface="メイリオ" panose="020B0604030504040204" pitchFamily="50" charset="-128"/>
              </a:rPr>
              <a:t>府中市</a:t>
            </a:r>
            <a:endParaRPr kumimoji="1" lang="en-US" altLang="ja-JP" sz="900" b="1" i="0" u="none" strike="noStrike" kern="1200" cap="none" spc="0" normalizeH="0" baseline="0" noProof="0" dirty="0">
              <a:ln>
                <a:noFill/>
              </a:ln>
              <a:solidFill>
                <a:schemeClr val="accent1">
                  <a:lumMod val="75000"/>
                </a:schemeClr>
              </a:solidFill>
              <a:effectLst/>
              <a:uLnTx/>
              <a:uFillTx/>
              <a:latin typeface="メイリオ" panose="020B0604030504040204" pitchFamily="50" charset="-128"/>
              <a:ea typeface="メイリオ" panose="020B0604030504040204" pitchFamily="50" charset="-128"/>
            </a:endParaRPr>
          </a:p>
        </p:txBody>
      </p:sp>
      <p:cxnSp>
        <p:nvCxnSpPr>
          <p:cNvPr id="35" name="直線矢印コネクタ 34">
            <a:extLst>
              <a:ext uri="{FF2B5EF4-FFF2-40B4-BE49-F238E27FC236}">
                <a16:creationId xmlns:a16="http://schemas.microsoft.com/office/drawing/2014/main" id="{5D434CC9-358D-43F0-A1D0-F15C5B3DA422}"/>
              </a:ext>
            </a:extLst>
          </p:cNvPr>
          <p:cNvCxnSpPr>
            <a:cxnSpLocks/>
          </p:cNvCxnSpPr>
          <p:nvPr/>
        </p:nvCxnSpPr>
        <p:spPr>
          <a:xfrm flipH="1" flipV="1">
            <a:off x="2653735" y="4176197"/>
            <a:ext cx="358616" cy="4204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ADB69D09-ACA4-4518-81AE-6EBF6F1EC99F}"/>
              </a:ext>
            </a:extLst>
          </p:cNvPr>
          <p:cNvCxnSpPr>
            <a:cxnSpLocks/>
          </p:cNvCxnSpPr>
          <p:nvPr/>
        </p:nvCxnSpPr>
        <p:spPr>
          <a:xfrm flipH="1" flipV="1">
            <a:off x="2060491" y="4517242"/>
            <a:ext cx="376716" cy="3889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0070DB60-5B35-47A7-866C-7FD24AA36A84}"/>
              </a:ext>
            </a:extLst>
          </p:cNvPr>
          <p:cNvSpPr txBox="1"/>
          <p:nvPr/>
        </p:nvSpPr>
        <p:spPr>
          <a:xfrm>
            <a:off x="2264216" y="4872799"/>
            <a:ext cx="5988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66CC"/>
                </a:solidFill>
                <a:effectLst/>
                <a:uLnTx/>
                <a:uFillTx/>
                <a:latin typeface="メイリオ" panose="020B0604030504040204" pitchFamily="50" charset="-128"/>
                <a:ea typeface="メイリオ" panose="020B0604030504040204" pitchFamily="50" charset="-128"/>
              </a:rPr>
              <a:t>鈴鹿市</a:t>
            </a:r>
            <a:endParaRPr kumimoji="1" lang="en-US" altLang="ja-JP" sz="900" b="1" i="0" u="none" strike="noStrike" kern="1200" cap="none" spc="0" normalizeH="0" baseline="0" noProof="0" dirty="0">
              <a:ln>
                <a:noFill/>
              </a:ln>
              <a:solidFill>
                <a:srgbClr val="FF66CC"/>
              </a:solidFill>
              <a:effectLst/>
              <a:uLnTx/>
              <a:uFillTx/>
              <a:latin typeface="メイリオ" panose="020B0604030504040204" pitchFamily="50" charset="-128"/>
              <a:ea typeface="メイリオ" panose="020B0604030504040204" pitchFamily="50" charset="-128"/>
            </a:endParaRPr>
          </a:p>
        </p:txBody>
      </p:sp>
      <p:cxnSp>
        <p:nvCxnSpPr>
          <p:cNvPr id="40" name="直線矢印コネクタ 39">
            <a:extLst>
              <a:ext uri="{FF2B5EF4-FFF2-40B4-BE49-F238E27FC236}">
                <a16:creationId xmlns:a16="http://schemas.microsoft.com/office/drawing/2014/main" id="{2AE05597-A93C-433D-BCBF-132DA5E6C606}"/>
              </a:ext>
            </a:extLst>
          </p:cNvPr>
          <p:cNvCxnSpPr>
            <a:cxnSpLocks/>
          </p:cNvCxnSpPr>
          <p:nvPr/>
        </p:nvCxnSpPr>
        <p:spPr>
          <a:xfrm flipH="1" flipV="1">
            <a:off x="1932461" y="4653326"/>
            <a:ext cx="136634" cy="5898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CF5720D5-47C4-41E3-A0A3-0141983C1D67}"/>
              </a:ext>
            </a:extLst>
          </p:cNvPr>
          <p:cNvSpPr txBox="1"/>
          <p:nvPr/>
        </p:nvSpPr>
        <p:spPr>
          <a:xfrm>
            <a:off x="97789" y="163092"/>
            <a:ext cx="97104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087C8"/>
                </a:solidFill>
                <a:effectLst/>
                <a:uLnTx/>
                <a:uFillTx/>
                <a:latin typeface="メイリオ" panose="020B0604030504040204" pitchFamily="50" charset="-128"/>
                <a:ea typeface="メイリオ" panose="020B0604030504040204" pitchFamily="50" charset="-128"/>
                <a:cs typeface="+mn-cs"/>
              </a:rPr>
              <a:t>参考とした業務</a:t>
            </a:r>
            <a:endParaRPr kumimoji="1" lang="en-US" altLang="ja-JP" sz="3200" b="1" i="0" u="none" strike="noStrike" kern="1200" cap="none" spc="0" normalizeH="0" baseline="0" noProof="0" dirty="0">
              <a:ln>
                <a:noFill/>
              </a:ln>
              <a:solidFill>
                <a:srgbClr val="4087C8"/>
              </a:solidFill>
              <a:effectLst/>
              <a:uLnTx/>
              <a:uFillTx/>
              <a:latin typeface="メイリオ" panose="020B0604030504040204" pitchFamily="50" charset="-128"/>
              <a:ea typeface="メイリオ" panose="020B0604030504040204" pitchFamily="50" charset="-128"/>
              <a:cs typeface="+mn-cs"/>
            </a:endParaRPr>
          </a:p>
        </p:txBody>
      </p:sp>
      <p:pic>
        <p:nvPicPr>
          <p:cNvPr id="26" name="Picture 3" descr="\\Jsce-file01\doboku\事務局共有\学会ロゴ\JSCE LOGO Orig.jpg">
            <a:extLst>
              <a:ext uri="{FF2B5EF4-FFF2-40B4-BE49-F238E27FC236}">
                <a16:creationId xmlns:a16="http://schemas.microsoft.com/office/drawing/2014/main" id="{7614CED1-A1D4-4AC6-AAC1-56E33A30F43F}"/>
              </a:ext>
            </a:extLst>
          </p:cNvPr>
          <p:cNvPicPr>
            <a:picLocks noChangeAspect="1" noChangeArrowheads="1"/>
          </p:cNvPicPr>
          <p:nvPr/>
        </p:nvPicPr>
        <p:blipFill>
          <a:blip r:embed="rId6" cstate="print"/>
          <a:srcRect/>
          <a:stretch>
            <a:fillRect/>
          </a:stretch>
        </p:blipFill>
        <p:spPr bwMode="auto">
          <a:xfrm>
            <a:off x="9001125" y="59658"/>
            <a:ext cx="904075" cy="589614"/>
          </a:xfrm>
          <a:prstGeom prst="rect">
            <a:avLst/>
          </a:prstGeom>
          <a:noFill/>
          <a:ln w="9525">
            <a:noFill/>
            <a:miter lim="800000"/>
            <a:headEnd/>
            <a:tailEnd/>
          </a:ln>
        </p:spPr>
      </p:pic>
      <p:cxnSp>
        <p:nvCxnSpPr>
          <p:cNvPr id="27" name="直線コネクタ 26">
            <a:extLst>
              <a:ext uri="{FF2B5EF4-FFF2-40B4-BE49-F238E27FC236}">
                <a16:creationId xmlns:a16="http://schemas.microsoft.com/office/drawing/2014/main" id="{C1B72492-495E-4C39-A879-53518844C7C8}"/>
              </a:ext>
            </a:extLst>
          </p:cNvPr>
          <p:cNvCxnSpPr/>
          <p:nvPr/>
        </p:nvCxnSpPr>
        <p:spPr>
          <a:xfrm>
            <a:off x="-800" y="649272"/>
            <a:ext cx="9906000"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0EEE67C5-4E12-456C-9AAD-D67EAA129BBD}"/>
              </a:ext>
            </a:extLst>
          </p:cNvPr>
          <p:cNvSpPr txBox="1"/>
          <p:nvPr/>
        </p:nvSpPr>
        <p:spPr>
          <a:xfrm>
            <a:off x="3189880" y="3331373"/>
            <a:ext cx="1168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福島県</a:t>
            </a:r>
            <a:endParaRPr kumimoji="1" lang="en-US" altLang="ja-JP" sz="9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a:t>
            </a:r>
            <a:r>
              <a:rPr kumimoji="1" lang="ja-JP" altLang="en-US" sz="9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宮下土木</a:t>
            </a:r>
            <a:r>
              <a:rPr kumimoji="1" lang="en-US" altLang="ja-JP" sz="9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rPr>
              <a:t>)</a:t>
            </a:r>
          </a:p>
        </p:txBody>
      </p:sp>
      <p:sp>
        <p:nvSpPr>
          <p:cNvPr id="32" name="テキスト ボックス 31">
            <a:extLst>
              <a:ext uri="{FF2B5EF4-FFF2-40B4-BE49-F238E27FC236}">
                <a16:creationId xmlns:a16="http://schemas.microsoft.com/office/drawing/2014/main" id="{8CB89B54-EAF2-46CF-AD8A-7DF724CC1AA7}"/>
              </a:ext>
            </a:extLst>
          </p:cNvPr>
          <p:cNvSpPr txBox="1"/>
          <p:nvPr/>
        </p:nvSpPr>
        <p:spPr>
          <a:xfrm>
            <a:off x="1800471" y="5209168"/>
            <a:ext cx="9895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rPr>
              <a:t>奈良県道路公団</a:t>
            </a:r>
            <a:endParaRPr kumimoji="1" lang="en-US" altLang="ja-JP" sz="9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endParaRPr>
          </a:p>
        </p:txBody>
      </p:sp>
      <p:cxnSp>
        <p:nvCxnSpPr>
          <p:cNvPr id="33" name="直線矢印コネクタ 32">
            <a:extLst>
              <a:ext uri="{FF2B5EF4-FFF2-40B4-BE49-F238E27FC236}">
                <a16:creationId xmlns:a16="http://schemas.microsoft.com/office/drawing/2014/main" id="{D55D47E4-65BD-4902-98F3-A8D7EC17EBAC}"/>
              </a:ext>
            </a:extLst>
          </p:cNvPr>
          <p:cNvCxnSpPr>
            <a:cxnSpLocks/>
          </p:cNvCxnSpPr>
          <p:nvPr/>
        </p:nvCxnSpPr>
        <p:spPr>
          <a:xfrm flipV="1">
            <a:off x="1479639" y="4513699"/>
            <a:ext cx="298336" cy="4745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9735B948-F40E-485E-A7DE-66C7E10EA2CF}"/>
              </a:ext>
            </a:extLst>
          </p:cNvPr>
          <p:cNvSpPr txBox="1"/>
          <p:nvPr/>
        </p:nvSpPr>
        <p:spPr>
          <a:xfrm>
            <a:off x="1138248" y="4949838"/>
            <a:ext cx="76213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D60093"/>
                </a:solidFill>
                <a:effectLst/>
                <a:uLnTx/>
                <a:uFillTx/>
                <a:latin typeface="メイリオ" panose="020B0604030504040204" pitchFamily="50" charset="-128"/>
                <a:ea typeface="メイリオ" panose="020B0604030504040204" pitchFamily="50" charset="-128"/>
              </a:rPr>
              <a:t>河内長野市</a:t>
            </a:r>
            <a:endParaRPr kumimoji="1" lang="en-US" altLang="ja-JP" sz="900" b="1" i="0" u="none" strike="noStrike" kern="1200" cap="none" spc="0" normalizeH="0" baseline="0" noProof="0" dirty="0">
              <a:ln>
                <a:noFill/>
              </a:ln>
              <a:solidFill>
                <a:srgbClr val="D60093"/>
              </a:solidFill>
              <a:effectLst/>
              <a:uLnTx/>
              <a:uFillTx/>
              <a:latin typeface="メイリオ" panose="020B0604030504040204" pitchFamily="50" charset="-128"/>
              <a:ea typeface="メイリオ" panose="020B0604030504040204" pitchFamily="50" charset="-128"/>
            </a:endParaRPr>
          </a:p>
        </p:txBody>
      </p:sp>
      <p:cxnSp>
        <p:nvCxnSpPr>
          <p:cNvPr id="42" name="直線矢印コネクタ 41">
            <a:extLst>
              <a:ext uri="{FF2B5EF4-FFF2-40B4-BE49-F238E27FC236}">
                <a16:creationId xmlns:a16="http://schemas.microsoft.com/office/drawing/2014/main" id="{6C813B4F-19AF-4353-A597-017989C1B6B2}"/>
              </a:ext>
            </a:extLst>
          </p:cNvPr>
          <p:cNvCxnSpPr>
            <a:cxnSpLocks/>
          </p:cNvCxnSpPr>
          <p:nvPr/>
        </p:nvCxnSpPr>
        <p:spPr>
          <a:xfrm>
            <a:off x="2346249" y="3265590"/>
            <a:ext cx="162369" cy="4164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DDBCCEC1-D492-4F07-8C8F-4E0F32D20D58}"/>
              </a:ext>
            </a:extLst>
          </p:cNvPr>
          <p:cNvCxnSpPr>
            <a:cxnSpLocks/>
          </p:cNvCxnSpPr>
          <p:nvPr/>
        </p:nvCxnSpPr>
        <p:spPr>
          <a:xfrm>
            <a:off x="1561193" y="3481222"/>
            <a:ext cx="499298" cy="4515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88F45CFD-8999-4944-BA76-EC75AB018859}"/>
              </a:ext>
            </a:extLst>
          </p:cNvPr>
          <p:cNvSpPr txBox="1"/>
          <p:nvPr/>
        </p:nvSpPr>
        <p:spPr>
          <a:xfrm>
            <a:off x="2053958" y="3093686"/>
            <a:ext cx="59884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accent2">
                    <a:lumMod val="75000"/>
                  </a:schemeClr>
                </a:solidFill>
                <a:effectLst/>
                <a:uLnTx/>
                <a:uFillTx/>
                <a:latin typeface="メイリオ" panose="020B0604030504040204" pitchFamily="50" charset="-128"/>
                <a:ea typeface="メイリオ" panose="020B0604030504040204" pitchFamily="50" charset="-128"/>
              </a:rPr>
              <a:t>三条市</a:t>
            </a:r>
            <a:endParaRPr kumimoji="1" lang="en-US" altLang="ja-JP" sz="900" b="1" i="0" u="none" strike="noStrike" kern="1200" cap="none" spc="0" normalizeH="0" baseline="0" noProof="0" dirty="0">
              <a:ln>
                <a:noFill/>
              </a:ln>
              <a:solidFill>
                <a:schemeClr val="accent2">
                  <a:lumMod val="75000"/>
                </a:schemeClr>
              </a:solidFill>
              <a:effectLst/>
              <a:uLnTx/>
              <a:uFillTx/>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285E125F-5A07-4C95-B7B6-60D5867F906F}"/>
              </a:ext>
            </a:extLst>
          </p:cNvPr>
          <p:cNvSpPr txBox="1"/>
          <p:nvPr/>
        </p:nvSpPr>
        <p:spPr>
          <a:xfrm>
            <a:off x="1219629" y="3270490"/>
            <a:ext cx="64290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accent4">
                    <a:lumMod val="75000"/>
                  </a:schemeClr>
                </a:solidFill>
                <a:effectLst/>
                <a:uLnTx/>
                <a:uFillTx/>
                <a:latin typeface="メイリオ" panose="020B0604030504040204" pitchFamily="50" charset="-128"/>
                <a:ea typeface="メイリオ" panose="020B0604030504040204" pitchFamily="50" charset="-128"/>
              </a:rPr>
              <a:t>かほく市</a:t>
            </a:r>
            <a:endParaRPr kumimoji="1" lang="en-US" altLang="ja-JP" sz="900" b="1" i="0" u="none" strike="noStrike" kern="1200" cap="none" spc="0" normalizeH="0" baseline="0" noProof="0" dirty="0">
              <a:ln>
                <a:noFill/>
              </a:ln>
              <a:solidFill>
                <a:schemeClr val="accent4">
                  <a:lumMod val="75000"/>
                </a:schemeClr>
              </a:solidFill>
              <a:effectLst/>
              <a:uLnTx/>
              <a:uFillTx/>
              <a:latin typeface="メイリオ" panose="020B0604030504040204" pitchFamily="50" charset="-128"/>
              <a:ea typeface="メイリオ" panose="020B0604030504040204" pitchFamily="50" charset="-128"/>
            </a:endParaRPr>
          </a:p>
        </p:txBody>
      </p:sp>
      <p:pic>
        <p:nvPicPr>
          <p:cNvPr id="2" name="録音したサウンド">
            <a:hlinkClick r:id="" action="ppaction://media"/>
            <a:extLst>
              <a:ext uri="{FF2B5EF4-FFF2-40B4-BE49-F238E27FC236}">
                <a16:creationId xmlns:a16="http://schemas.microsoft.com/office/drawing/2014/main" id="{140A66DC-6180-4242-820B-1754CA405D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66425" y="3324518"/>
            <a:ext cx="487363" cy="487363"/>
          </a:xfrm>
          <a:prstGeom prst="rect">
            <a:avLst/>
          </a:prstGeom>
        </p:spPr>
      </p:pic>
      <p:sp>
        <p:nvSpPr>
          <p:cNvPr id="4" name="スライド番号プレースホルダー 3">
            <a:extLst>
              <a:ext uri="{FF2B5EF4-FFF2-40B4-BE49-F238E27FC236}">
                <a16:creationId xmlns:a16="http://schemas.microsoft.com/office/drawing/2014/main" id="{FF743ECC-B251-7AB5-8F92-0D1FE59B5DD2}"/>
              </a:ext>
            </a:extLst>
          </p:cNvPr>
          <p:cNvSpPr txBox="1">
            <a:spLocks/>
          </p:cNvSpPr>
          <p:nvPr/>
        </p:nvSpPr>
        <p:spPr bwMode="auto">
          <a:xfrm>
            <a:off x="9550588" y="6493704"/>
            <a:ext cx="355412" cy="364295"/>
          </a:xfrm>
          <a:prstGeom prst="rect">
            <a:avLst/>
          </a:prstGeom>
          <a:noFill/>
          <a:ln w="9525">
            <a:noFill/>
            <a:miter lim="800000"/>
            <a:headEnd/>
            <a:tailEnd/>
          </a:ln>
          <a:effectLst/>
        </p:spPr>
        <p:txBody>
          <a:bodyPr vert="horz" wrap="square" lIns="91409" tIns="45704" rIns="91409" bIns="45704" numCol="1" anchor="b" anchorCtr="0" compatLnSpc="1">
            <a:prstTxWarp prst="textNoShape">
              <a:avLst/>
            </a:prstTxWarp>
          </a:bodyPr>
          <a:lstStyle>
            <a:defPPr>
              <a:defRPr lang="ja-JP"/>
            </a:defPPr>
            <a:lvl1pPr marL="0" algn="r" defTabSz="914400" rtl="0" eaLnBrk="1" latinLnBrk="0" hangingPunct="1">
              <a:defRPr kumimoji="1" sz="1800" b="0" i="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A26C5AC5-05D3-4AD8-91A5-DC284C046B65}" type="slidenum">
              <a:rPr lang="en-US" altLang="ja-JP" sz="1400" smtClean="0">
                <a:solidFill>
                  <a:srgbClr val="000000"/>
                </a:solidFill>
              </a:rPr>
              <a:pPr>
                <a:defRPr/>
              </a:pPr>
              <a:t>8</a:t>
            </a:fld>
            <a:endParaRPr lang="en-US" altLang="ja-JP" sz="1400" dirty="0">
              <a:solidFill>
                <a:srgbClr val="000000"/>
              </a:solidFill>
            </a:endParaRPr>
          </a:p>
        </p:txBody>
      </p:sp>
    </p:spTree>
    <p:extLst>
      <p:ext uri="{BB962C8B-B14F-4D97-AF65-F5344CB8AC3E}">
        <p14:creationId xmlns:p14="http://schemas.microsoft.com/office/powerpoint/2010/main" val="3497038890"/>
      </p:ext>
    </p:extLst>
  </p:cSld>
  <p:clrMapOvr>
    <a:masterClrMapping/>
  </p:clrMapOvr>
  <mc:AlternateContent xmlns:mc="http://schemas.openxmlformats.org/markup-compatibility/2006" xmlns:p14="http://schemas.microsoft.com/office/powerpoint/2010/main">
    <mc:Choice Requires="p14">
      <p:transition spd="slow" p14:dur="2000" advTm="44661"/>
    </mc:Choice>
    <mc:Fallback xmlns="">
      <p:transition spd="slow" advTm="4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6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F664A5F46EF5243B4F0B20E182A8DEE" ma:contentTypeVersion="9" ma:contentTypeDescription="新しいドキュメントを作成します。" ma:contentTypeScope="" ma:versionID="3b5d2390cfced49a5476d63ed5aa105e">
  <xsd:schema xmlns:xsd="http://www.w3.org/2001/XMLSchema" xmlns:xs="http://www.w3.org/2001/XMLSchema" xmlns:p="http://schemas.microsoft.com/office/2006/metadata/properties" xmlns:ns3="ed859667-2623-4808-81b1-cdf61e975d75" targetNamespace="http://schemas.microsoft.com/office/2006/metadata/properties" ma:root="true" ma:fieldsID="d7adde1fb221a74b2b9c872127cb9a5c" ns3:_="">
    <xsd:import namespace="ed859667-2623-4808-81b1-cdf61e975d75"/>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SystemTags"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859667-2623-4808-81b1-cdf61e975d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6BAAE4C-E3DE-426E-AC2D-8C9F6A111E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859667-2623-4808-81b1-cdf61e975d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287E9B-1907-4285-BE5D-A58DE695D3C5}">
  <ds:schemaRefs>
    <ds:schemaRef ds:uri="http://schemas.microsoft.com/sharepoint/v3/contenttype/forms"/>
  </ds:schemaRefs>
</ds:datastoreItem>
</file>

<file path=customXml/itemProps3.xml><?xml version="1.0" encoding="utf-8"?>
<ds:datastoreItem xmlns:ds="http://schemas.openxmlformats.org/officeDocument/2006/customXml" ds:itemID="{A3B8C4C0-E2A0-4C75-9A3F-27ECA6D7245E}">
  <ds:schemaRefs>
    <ds:schemaRef ds:uri="http://schemas.microsoft.com/office/2006/documentManagement/types"/>
    <ds:schemaRef ds:uri="http://purl.org/dc/dcmitype/"/>
    <ds:schemaRef ds:uri="http://purl.org/dc/elements/1.1/"/>
    <ds:schemaRef ds:uri="ed859667-2623-4808-81b1-cdf61e975d75"/>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32771</TotalTime>
  <Words>9093</Words>
  <Application>Microsoft Office PowerPoint</Application>
  <PresentationFormat>A4 210 x 297 mm</PresentationFormat>
  <Paragraphs>863</Paragraphs>
  <Slides>25</Slides>
  <Notes>25</Notes>
  <HiddenSlides>0</HiddenSlides>
  <MMClips>25</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25</vt:i4>
      </vt:variant>
    </vt:vector>
  </HeadingPairs>
  <TitlesOfParts>
    <vt:vector size="36" baseType="lpstr">
      <vt:lpstr>HGP創英角ｺﾞｼｯｸUB</vt:lpstr>
      <vt:lpstr>Meiryo UI</vt:lpstr>
      <vt:lpstr>ＭＳ Ｐゴシック</vt:lpstr>
      <vt:lpstr>Verdana, Arial, sans-serif</vt:lpstr>
      <vt:lpstr>メイリオ</vt:lpstr>
      <vt:lpstr>游ゴシック</vt:lpstr>
      <vt:lpstr>游ゴシック Light</vt:lpstr>
      <vt:lpstr>Arial</vt:lpstr>
      <vt:lpstr>Segoe UI</vt:lpstr>
      <vt:lpstr>6_標準デザイン</vt:lpstr>
      <vt:lpstr>Office テーマ</vt:lpstr>
      <vt:lpstr>包括的維持管理業務委託契約の「契約標準」について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（ここから拾う）【体裁修正】210415_総合課程新採用職員（総合職）研修（予算制度・会計課小川）</dc:title>
  <dc:creator>なし</dc:creator>
  <dc:description/>
  <cp:lastModifiedBy>上田 圭</cp:lastModifiedBy>
  <cp:revision>561</cp:revision>
  <cp:lastPrinted>2025-10-02T01:09:20Z</cp:lastPrinted>
  <dcterms:created xsi:type="dcterms:W3CDTF">2017-05-08T08:04:45Z</dcterms:created>
  <dcterms:modified xsi:type="dcterms:W3CDTF">2025-10-15T09:38:45Z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（ここから拾う）【体裁修正】210415_総合課程新採用職員（総合職）研修（予算制度・会計課小川）</vt:lpwstr>
  </property>
  <property fmtid="{D5CDD505-2E9C-101B-9397-08002B2CF9AE}" pid="3" name="SlideDescription">
    <vt:lpwstr/>
  </property>
  <property fmtid="{D5CDD505-2E9C-101B-9397-08002B2CF9AE}" pid="4" name="ContentTypeId">
    <vt:lpwstr>0x0101008F664A5F46EF5243B4F0B20E182A8DEE</vt:lpwstr>
  </property>
</Properties>
</file>