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  <p:sldMasterId id="2147483680" r:id="rId2"/>
  </p:sldMasterIdLst>
  <p:notesMasterIdLst>
    <p:notesMasterId r:id="rId7"/>
  </p:notesMasterIdLst>
  <p:handoutMasterIdLst>
    <p:handoutMasterId r:id="rId8"/>
  </p:handoutMasterIdLst>
  <p:sldIdLst>
    <p:sldId id="261" r:id="rId3"/>
    <p:sldId id="424" r:id="rId4"/>
    <p:sldId id="426" r:id="rId5"/>
    <p:sldId id="427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FFFFD9"/>
    <a:srgbClr val="FFFFF7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550B43C-B07D-4C0C-8A78-EF4FE6CD65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1D232D3-EDFF-419C-A4D4-133D6D520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31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3005522-38A2-4162-B0CF-1E038381BFF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187CB88-E587-40D6-875C-6D9FD70FD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90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CB88-E587-40D6-875C-6D9FD70FDBD5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9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1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9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6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30753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709766"/>
            <a:ext cx="6400800" cy="81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524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43000"/>
          </a:xfrm>
        </p:spPr>
        <p:txBody>
          <a:bodyPr wrap="none" lIns="0" tIns="0" rIns="0" bIns="0">
            <a:normAutofit/>
          </a:bodyPr>
          <a:lstStyle>
            <a:lvl1pPr>
              <a:defRPr sz="26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23528" y="1484784"/>
            <a:ext cx="8496944" cy="4968552"/>
          </a:xfrm>
        </p:spPr>
        <p:txBody>
          <a:bodyPr vert="horz" lIns="72000" tIns="36000" rIns="72000" bIns="36000">
            <a:noAutofit/>
          </a:bodyPr>
          <a:lstStyle>
            <a:lvl1pPr>
              <a:defRPr sz="22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1pPr>
            <a:lvl2pPr marL="447675" indent="-285750">
              <a:defRPr sz="22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2pPr>
            <a:lvl3pPr marL="627063" indent="-228600">
              <a:defRPr sz="22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3pPr>
            <a:lvl4pPr>
              <a:defRPr sz="22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4pPr>
            <a:lvl5pPr>
              <a:defRPr sz="22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23528" y="6571396"/>
            <a:ext cx="2133600" cy="241980"/>
          </a:xfrm>
          <a:prstGeom prst="rect">
            <a:avLst/>
          </a:prstGeom>
        </p:spPr>
        <p:txBody>
          <a:bodyPr tIns="36000" bIns="36000">
            <a:spAutoFit/>
          </a:bodyPr>
          <a:lstStyle>
            <a:lvl1pPr>
              <a:defRPr sz="11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ja-JP"/>
              <a:t>2016</a:t>
            </a:r>
            <a:r>
              <a:rPr lang="ja-JP" altLang="en-US"/>
              <a:t>年</a:t>
            </a:r>
            <a:r>
              <a:rPr lang="en-US" altLang="ja-JP"/>
              <a:t>1</a:t>
            </a:r>
            <a:r>
              <a:rPr lang="ja-JP" altLang="en-US"/>
              <a:t>月</a:t>
            </a:r>
            <a:r>
              <a:rPr lang="en-US" altLang="ja-JP"/>
              <a:t>22</a:t>
            </a:r>
            <a:r>
              <a:rPr lang="ja-JP" altLang="en-US"/>
              <a:t>日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571396"/>
            <a:ext cx="2895600" cy="241980"/>
          </a:xfrm>
          <a:prstGeom prst="rect">
            <a:avLst/>
          </a:prstGeom>
        </p:spPr>
        <p:txBody>
          <a:bodyPr tIns="36000" bIns="36000">
            <a:spAutoFit/>
          </a:bodyPr>
          <a:lstStyle>
            <a:lvl1pPr>
              <a:defRPr sz="11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zh-CN" altLang="en-US"/>
              <a:t>平成</a:t>
            </a:r>
            <a:r>
              <a:rPr lang="en-US" altLang="zh-CN"/>
              <a:t>27</a:t>
            </a:r>
            <a:r>
              <a:rPr lang="zh-CN" altLang="en-US"/>
              <a:t>年度 第</a:t>
            </a:r>
            <a:r>
              <a:rPr lang="en-US" altLang="zh-CN"/>
              <a:t>3</a:t>
            </a:r>
            <a:r>
              <a:rPr lang="zh-CN" altLang="en-US"/>
              <a:t>回理事会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686872" y="6571396"/>
            <a:ext cx="2133600" cy="241980"/>
          </a:xfrm>
          <a:prstGeom prst="rect">
            <a:avLst/>
          </a:prstGeom>
        </p:spPr>
        <p:txBody>
          <a:bodyPr tIns="36000" bIns="36000">
            <a:spAutoFit/>
          </a:bodyPr>
          <a:lstStyle>
            <a:lvl1pPr>
              <a:defRPr sz="1100" baseline="0">
                <a:latin typeface="Meiryo UI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C50F73BE-3AB3-4C63-8499-B87DA1AB92A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323528" y="6525344"/>
            <a:ext cx="8496944" cy="0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35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088B1732-6F1B-472F-987D-34AA56C3A151}" type="slidenum">
              <a:rPr lang="ja-JP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89859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932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124" name="直線コネクタ 123"/>
          <p:cNvCxnSpPr/>
          <p:nvPr userDrawn="1"/>
        </p:nvCxnSpPr>
        <p:spPr>
          <a:xfrm>
            <a:off x="467544" y="1182464"/>
            <a:ext cx="8208912" cy="0"/>
          </a:xfrm>
          <a:prstGeom prst="line">
            <a:avLst/>
          </a:prstGeom>
          <a:ln w="63500">
            <a:solidFill>
              <a:srgbClr val="80262C"/>
            </a:solidFill>
          </a:ln>
          <a:effectLst>
            <a:outerShdw blurRad="50800" dist="381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9144" y="42216"/>
            <a:ext cx="1834856" cy="3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9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j-lt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j-lt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j-lt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j-lt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4580" y="42216"/>
            <a:ext cx="2549420" cy="48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2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j-lt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j-lt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j-lt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j-lt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670" y="1792467"/>
            <a:ext cx="8562660" cy="3017528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平成</a:t>
            </a:r>
            <a:r>
              <a:rPr lang="en-US" altLang="ja-JP" sz="2800" dirty="0"/>
              <a:t>29</a:t>
            </a:r>
            <a:r>
              <a:rPr lang="ja-JP" altLang="en-US" sz="2800" dirty="0"/>
              <a:t>年度会長特別委員会</a:t>
            </a:r>
            <a:br>
              <a:rPr lang="ja-JP" altLang="en-US" sz="3200" dirty="0"/>
            </a:br>
            <a:r>
              <a:rPr lang="ja-JP" altLang="en-US" sz="3600" dirty="0"/>
              <a:t>国土・土木と</a:t>
            </a:r>
            <a:r>
              <a:rPr lang="en-US" altLang="ja-JP" sz="3600" dirty="0"/>
              <a:t>AI</a:t>
            </a:r>
            <a:r>
              <a:rPr lang="ja-JP" altLang="en-US" sz="3600" dirty="0"/>
              <a:t> 懇談会</a:t>
            </a:r>
            <a:br>
              <a:rPr lang="en-US" altLang="ja-JP" sz="3600" dirty="0"/>
            </a:br>
            <a:br>
              <a:rPr lang="en-US" altLang="ja-JP" sz="3600" dirty="0"/>
            </a:br>
            <a:br>
              <a:rPr lang="en-US" altLang="ja-JP" sz="2000" dirty="0"/>
            </a:br>
            <a:r>
              <a:rPr lang="ja-JP" altLang="en-US" sz="3600" dirty="0"/>
              <a:t>提言 要旨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442559"/>
            <a:ext cx="6400800" cy="1221288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2018</a:t>
            </a:r>
            <a:r>
              <a:rPr kumimoji="1" lang="ja-JP" altLang="en-US" sz="2400" dirty="0"/>
              <a:t>年</a:t>
            </a:r>
            <a:r>
              <a:rPr lang="en-US" altLang="ja-JP" sz="2400" dirty="0"/>
              <a:t>5</a:t>
            </a:r>
            <a:r>
              <a:rPr kumimoji="1" lang="ja-JP" altLang="en-US" sz="2400" dirty="0"/>
              <a:t>月</a:t>
            </a:r>
            <a:r>
              <a:rPr lang="en-US" altLang="ja-JP" sz="2400" dirty="0"/>
              <a:t>24</a:t>
            </a:r>
            <a:r>
              <a:rPr lang="ja-JP" altLang="en-US" sz="2400" dirty="0"/>
              <a:t>日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276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2886C-9521-4BB3-82DE-8263483A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202"/>
            <a:ext cx="8686800" cy="87811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インフラ・国土管理における土木と</a:t>
            </a:r>
            <a:r>
              <a:rPr lang="en-US" altLang="ja-JP" sz="2800" dirty="0"/>
              <a:t>ICT</a:t>
            </a:r>
            <a:r>
              <a:rPr lang="ja-JP" altLang="en-US" sz="2800" dirty="0"/>
              <a:t>の融合に関する提言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624CA0-9D54-475C-8D8C-9CDB4029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B1732-6F1B-472F-987D-34AA56C3A151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6A3C578F-C8EF-42F6-A918-6A6DF777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333500"/>
            <a:ext cx="8585200" cy="5524500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1.</a:t>
            </a:r>
            <a:r>
              <a:rPr lang="ja-JP" altLang="en-US" sz="2000" b="1" dirty="0">
                <a:solidFill>
                  <a:srgbClr val="C00000"/>
                </a:solidFill>
              </a:rPr>
              <a:t>　基本的考え方</a:t>
            </a:r>
          </a:p>
          <a:p>
            <a:pPr marL="457200" lvl="1" indent="0">
              <a:buNone/>
            </a:pPr>
            <a:r>
              <a:rPr lang="en-US" altLang="ja-JP" sz="2000" b="1" dirty="0">
                <a:solidFill>
                  <a:srgbClr val="0070C0"/>
                </a:solidFill>
              </a:rPr>
              <a:t>ICT</a:t>
            </a:r>
            <a:r>
              <a:rPr lang="ja-JP" altLang="en-US" sz="2000" b="1" dirty="0">
                <a:solidFill>
                  <a:srgbClr val="0070C0"/>
                </a:solidFill>
              </a:rPr>
              <a:t>は不可欠なスキル</a:t>
            </a:r>
          </a:p>
          <a:p>
            <a:pPr marL="457200" lvl="1" indent="0">
              <a:buNone/>
            </a:pPr>
            <a:r>
              <a:rPr lang="ja-JP" altLang="en-US" sz="1800" dirty="0"/>
              <a:t>インフラの全工程で</a:t>
            </a:r>
            <a:r>
              <a:rPr lang="en-US" altLang="ja-JP" sz="1800" dirty="0"/>
              <a:t>ICT</a:t>
            </a:r>
            <a:r>
              <a:rPr lang="ja-JP" altLang="en-US" sz="1800" dirty="0"/>
              <a:t>を活用し、</a:t>
            </a:r>
            <a:r>
              <a:rPr lang="ja-JP" altLang="en-US" sz="2000" b="1" dirty="0">
                <a:solidFill>
                  <a:srgbClr val="0070C0"/>
                </a:solidFill>
              </a:rPr>
              <a:t>プロジェクト全体で情報共有</a:t>
            </a:r>
          </a:p>
          <a:p>
            <a:pPr marL="457200" lvl="1" indent="0">
              <a:buNone/>
            </a:pPr>
            <a:r>
              <a:rPr lang="en-US" altLang="ja-JP" sz="1800" dirty="0"/>
              <a:t>ICT</a:t>
            </a:r>
            <a:r>
              <a:rPr lang="ja-JP" altLang="en-US" sz="1800" dirty="0"/>
              <a:t>を活用し、</a:t>
            </a:r>
            <a:r>
              <a:rPr lang="ja-JP" altLang="en-US" sz="2000" b="1" dirty="0">
                <a:solidFill>
                  <a:srgbClr val="0070C0"/>
                </a:solidFill>
              </a:rPr>
              <a:t>省人化や生産性・コスト効率の向上</a:t>
            </a:r>
            <a:r>
              <a:rPr lang="ja-JP" altLang="en-US" sz="1800" dirty="0"/>
              <a:t>に努める</a:t>
            </a:r>
          </a:p>
          <a:p>
            <a:pPr marL="457200" lvl="1" indent="0">
              <a:buNone/>
            </a:pPr>
            <a:r>
              <a:rPr lang="ja-JP" altLang="en-US" sz="1800" dirty="0"/>
              <a:t>土木と</a:t>
            </a:r>
            <a:r>
              <a:rPr lang="en-US" altLang="ja-JP" sz="1800" dirty="0"/>
              <a:t>ICT</a:t>
            </a:r>
            <a:r>
              <a:rPr lang="ja-JP" altLang="en-US" sz="1800" dirty="0"/>
              <a:t>の融合促進による国土管理の課題解決は</a:t>
            </a:r>
            <a:r>
              <a:rPr lang="ja-JP" altLang="en-US" sz="2000" b="1" dirty="0">
                <a:solidFill>
                  <a:srgbClr val="0070C0"/>
                </a:solidFill>
              </a:rPr>
              <a:t>土木技術者の責務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2.</a:t>
            </a:r>
            <a:r>
              <a:rPr lang="ja-JP" altLang="en-US" sz="2000" b="1" dirty="0">
                <a:solidFill>
                  <a:srgbClr val="C00000"/>
                </a:solidFill>
              </a:rPr>
              <a:t>　</a:t>
            </a:r>
            <a:r>
              <a:rPr lang="en-US" altLang="ja-JP" sz="2000" b="1" dirty="0">
                <a:solidFill>
                  <a:srgbClr val="C00000"/>
                </a:solidFill>
              </a:rPr>
              <a:t>ICT</a:t>
            </a:r>
            <a:r>
              <a:rPr lang="ja-JP" altLang="en-US" sz="2000" b="1" dirty="0">
                <a:solidFill>
                  <a:srgbClr val="C00000"/>
                </a:solidFill>
              </a:rPr>
              <a:t>によるインフラデータの取得と管理</a:t>
            </a:r>
          </a:p>
          <a:p>
            <a:pPr marL="457200" lvl="1" indent="0">
              <a:buNone/>
            </a:pPr>
            <a:r>
              <a:rPr lang="en-US" altLang="ja-JP" sz="2000" b="1" dirty="0">
                <a:solidFill>
                  <a:srgbClr val="0070C0"/>
                </a:solidFill>
              </a:rPr>
              <a:t>AI</a:t>
            </a:r>
            <a:r>
              <a:rPr lang="ja-JP" altLang="en-US" sz="2000" b="1" dirty="0">
                <a:solidFill>
                  <a:srgbClr val="0070C0"/>
                </a:solidFill>
              </a:rPr>
              <a:t>活用</a:t>
            </a:r>
            <a:r>
              <a:rPr lang="ja-JP" altLang="en-US" sz="1800" dirty="0"/>
              <a:t>のため、</a:t>
            </a:r>
            <a:r>
              <a:rPr lang="en-US" altLang="ja-JP" sz="2000" b="1" dirty="0">
                <a:solidFill>
                  <a:srgbClr val="0070C0"/>
                </a:solidFill>
              </a:rPr>
              <a:t>IoT</a:t>
            </a:r>
            <a:r>
              <a:rPr lang="ja-JP" altLang="en-US" sz="2000" b="1" dirty="0">
                <a:solidFill>
                  <a:srgbClr val="0070C0"/>
                </a:solidFill>
              </a:rPr>
              <a:t>の積極導入とデータ取得</a:t>
            </a:r>
            <a:r>
              <a:rPr lang="ja-JP" altLang="en-US" sz="1800" dirty="0"/>
              <a:t>が重要</a:t>
            </a:r>
          </a:p>
          <a:p>
            <a:pPr marL="457200" lvl="1" indent="0">
              <a:buNone/>
            </a:pPr>
            <a:r>
              <a:rPr lang="ja-JP" altLang="en-US" sz="1800" dirty="0"/>
              <a:t>取得</a:t>
            </a:r>
            <a:r>
              <a:rPr lang="ja-JP" altLang="en-US" sz="2000" b="1" dirty="0">
                <a:solidFill>
                  <a:srgbClr val="0070C0"/>
                </a:solidFill>
              </a:rPr>
              <a:t>ビッグデータの管理と共有・「オープン化」</a:t>
            </a:r>
            <a:r>
              <a:rPr lang="ja-JP" altLang="en-US" sz="1800" dirty="0"/>
              <a:t>が課題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3.</a:t>
            </a:r>
            <a:r>
              <a:rPr lang="ja-JP" altLang="en-US" sz="2000" b="1" dirty="0">
                <a:solidFill>
                  <a:srgbClr val="C00000"/>
                </a:solidFill>
              </a:rPr>
              <a:t>　「自己完結型」マネジメントから「オープン型」マネジメントへ</a:t>
            </a:r>
          </a:p>
          <a:p>
            <a:pPr marL="457200" lvl="1" indent="0">
              <a:buNone/>
            </a:pPr>
            <a:r>
              <a:rPr lang="ja-JP" altLang="en-US" sz="1800" dirty="0"/>
              <a:t>自らデータを抱え込み、分析して課題解決を図る</a:t>
            </a:r>
            <a:r>
              <a:rPr lang="ja-JP" altLang="en-US" sz="2000" b="1" dirty="0">
                <a:solidFill>
                  <a:srgbClr val="0070C0"/>
                </a:solidFill>
              </a:rPr>
              <a:t>「自己完結型」マネジメントは限界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ja-JP" altLang="en-US" sz="1800" dirty="0"/>
              <a:t>周辺を巻き込み、課題解決を図る</a:t>
            </a:r>
            <a:r>
              <a:rPr lang="ja-JP" altLang="en-US" sz="2000" b="1" dirty="0">
                <a:solidFill>
                  <a:srgbClr val="0070C0"/>
                </a:solidFill>
              </a:rPr>
              <a:t>「オープン型」マネジメントが必要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4.</a:t>
            </a:r>
            <a:r>
              <a:rPr lang="ja-JP" altLang="en-US" sz="2000" b="1" dirty="0">
                <a:solidFill>
                  <a:srgbClr val="C00000"/>
                </a:solidFill>
              </a:rPr>
              <a:t>　土木界の連携、他分野との連携の促進</a:t>
            </a:r>
          </a:p>
          <a:p>
            <a:pPr marL="457200" lvl="1" indent="0">
              <a:buNone/>
            </a:pPr>
            <a:r>
              <a:rPr lang="ja-JP" altLang="en-US" sz="2000" b="1" dirty="0">
                <a:solidFill>
                  <a:srgbClr val="0070C0"/>
                </a:solidFill>
              </a:rPr>
              <a:t>連携の仕組み、プラットフォームづくり</a:t>
            </a:r>
            <a:r>
              <a:rPr lang="ja-JP" altLang="en-US" sz="1800" dirty="0"/>
              <a:t>が重要</a:t>
            </a:r>
          </a:p>
          <a:p>
            <a:pPr marL="457200" lvl="1" indent="0">
              <a:buNone/>
            </a:pPr>
            <a:r>
              <a:rPr lang="en-US" altLang="ja-JP" sz="2000" b="1" dirty="0">
                <a:solidFill>
                  <a:srgbClr val="0070C0"/>
                </a:solidFill>
              </a:rPr>
              <a:t>API</a:t>
            </a:r>
            <a:r>
              <a:rPr lang="ja-JP" altLang="en-US" sz="2000" b="1" dirty="0">
                <a:solidFill>
                  <a:srgbClr val="0070C0"/>
                </a:solidFill>
              </a:rPr>
              <a:t>の共有</a:t>
            </a:r>
            <a:r>
              <a:rPr lang="ja-JP" altLang="en-US" sz="1800" dirty="0"/>
              <a:t>も連携・協働のために不可欠</a:t>
            </a:r>
          </a:p>
        </p:txBody>
      </p:sp>
    </p:spTree>
    <p:extLst>
      <p:ext uri="{BB962C8B-B14F-4D97-AF65-F5344CB8AC3E}">
        <p14:creationId xmlns:p14="http://schemas.microsoft.com/office/powerpoint/2010/main" val="397814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2886C-9521-4BB3-82DE-8263483A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202"/>
            <a:ext cx="8686800" cy="87811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インフラ・国土管理における土木と</a:t>
            </a:r>
            <a:r>
              <a:rPr lang="en-US" altLang="ja-JP" sz="2800" dirty="0"/>
              <a:t>ICT</a:t>
            </a:r>
            <a:r>
              <a:rPr lang="ja-JP" altLang="en-US" sz="2800" dirty="0"/>
              <a:t>の融合に関する提言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624CA0-9D54-475C-8D8C-9CDB4029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B1732-6F1B-472F-987D-34AA56C3A151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6A3C578F-C8EF-42F6-A918-6A6DF777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503384"/>
            <a:ext cx="8585200" cy="5122884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5.</a:t>
            </a:r>
            <a:r>
              <a:rPr lang="ja-JP" altLang="en-US" sz="2000" b="1" dirty="0">
                <a:solidFill>
                  <a:srgbClr val="C00000"/>
                </a:solidFill>
              </a:rPr>
              <a:t>　独自システム主義からの脱却</a:t>
            </a:r>
          </a:p>
          <a:p>
            <a:pPr marL="457200" lvl="1" indent="0">
              <a:buNone/>
            </a:pPr>
            <a:r>
              <a:rPr lang="ja-JP" altLang="en-US" sz="1800" dirty="0"/>
              <a:t>自前システム構築は極小とし、</a:t>
            </a:r>
            <a:r>
              <a:rPr lang="ja-JP" altLang="en-US" sz="1900" b="1" dirty="0">
                <a:solidFill>
                  <a:srgbClr val="0070C0"/>
                </a:solidFill>
              </a:rPr>
              <a:t>外部ソリューションを活用</a:t>
            </a:r>
            <a:endParaRPr lang="en-US" altLang="ja-JP" sz="19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ja-JP" altLang="en-US" sz="1800" dirty="0"/>
              <a:t>外注する場合でも、開発段階から</a:t>
            </a:r>
            <a:r>
              <a:rPr lang="ja-JP" altLang="en-US" sz="1900" b="1" dirty="0">
                <a:solidFill>
                  <a:srgbClr val="0070C0"/>
                </a:solidFill>
              </a:rPr>
              <a:t>自ら主体的にシステムを理解、運用・改良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6.</a:t>
            </a:r>
            <a:r>
              <a:rPr lang="ja-JP" altLang="en-US" sz="2000" b="1" dirty="0">
                <a:solidFill>
                  <a:srgbClr val="C00000"/>
                </a:solidFill>
              </a:rPr>
              <a:t>　土木系の</a:t>
            </a:r>
            <a:r>
              <a:rPr lang="en-US" altLang="ja-JP" sz="2000" b="1" dirty="0">
                <a:solidFill>
                  <a:srgbClr val="C00000"/>
                </a:solidFill>
              </a:rPr>
              <a:t>ICT</a:t>
            </a:r>
            <a:r>
              <a:rPr lang="ja-JP" altLang="en-US" sz="2000" b="1" dirty="0">
                <a:solidFill>
                  <a:srgbClr val="C00000"/>
                </a:solidFill>
              </a:rPr>
              <a:t>人材の育成</a:t>
            </a:r>
          </a:p>
          <a:p>
            <a:pPr marL="457200" lvl="1" indent="0">
              <a:buNone/>
            </a:pPr>
            <a:r>
              <a:rPr lang="ja-JP" altLang="en-US" sz="1800" dirty="0"/>
              <a:t>土木技術者の</a:t>
            </a:r>
            <a:r>
              <a:rPr lang="en-US" altLang="ja-JP" sz="1900" b="1" dirty="0">
                <a:solidFill>
                  <a:srgbClr val="0070C0"/>
                </a:solidFill>
              </a:rPr>
              <a:t>ICT</a:t>
            </a:r>
            <a:r>
              <a:rPr lang="ja-JP" altLang="en-US" sz="1900" b="1" dirty="0">
                <a:solidFill>
                  <a:srgbClr val="0070C0"/>
                </a:solidFill>
              </a:rPr>
              <a:t>スキル向上が必須</a:t>
            </a:r>
          </a:p>
          <a:p>
            <a:pPr marL="457200" lvl="1" indent="0">
              <a:buNone/>
            </a:pPr>
            <a:r>
              <a:rPr lang="ja-JP" altLang="en-US" sz="1900" b="1" dirty="0">
                <a:solidFill>
                  <a:srgbClr val="0070C0"/>
                </a:solidFill>
              </a:rPr>
              <a:t>大学等は</a:t>
            </a:r>
            <a:r>
              <a:rPr lang="ja-JP" altLang="en-US" sz="1800" dirty="0"/>
              <a:t>、実践的な</a:t>
            </a:r>
            <a:r>
              <a:rPr lang="en-US" altLang="ja-JP" sz="1800" dirty="0"/>
              <a:t>ICT</a:t>
            </a:r>
            <a:r>
              <a:rPr lang="ja-JP" altLang="en-US" sz="1800" dirty="0"/>
              <a:t>スキルの習得を必須とし、</a:t>
            </a:r>
            <a:r>
              <a:rPr lang="ja-JP" altLang="en-US" sz="1900" b="1" dirty="0">
                <a:solidFill>
                  <a:srgbClr val="0070C0"/>
                </a:solidFill>
              </a:rPr>
              <a:t>人材育成の取り組みを強化</a:t>
            </a:r>
          </a:p>
          <a:p>
            <a:pPr marL="457200" lvl="1" indent="0">
              <a:buNone/>
            </a:pPr>
            <a:r>
              <a:rPr lang="ja-JP" altLang="en-US" sz="1900" b="1" dirty="0">
                <a:solidFill>
                  <a:srgbClr val="0070C0"/>
                </a:solidFill>
              </a:rPr>
              <a:t>行政や民間企業は</a:t>
            </a:r>
            <a:r>
              <a:rPr lang="ja-JP" altLang="en-US" sz="1800" dirty="0"/>
              <a:t>、社会人教育として</a:t>
            </a:r>
            <a:r>
              <a:rPr lang="en-US" altLang="ja-JP" sz="1900" b="1" dirty="0">
                <a:solidFill>
                  <a:srgbClr val="0070C0"/>
                </a:solidFill>
              </a:rPr>
              <a:t>OJT</a:t>
            </a:r>
            <a:r>
              <a:rPr lang="ja-JP" altLang="en-US" sz="1900" b="1" dirty="0">
                <a:solidFill>
                  <a:srgbClr val="0070C0"/>
                </a:solidFill>
              </a:rPr>
              <a:t>や研修などで能力開発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7.</a:t>
            </a:r>
            <a:r>
              <a:rPr lang="ja-JP" altLang="en-US" sz="2000" b="1" dirty="0">
                <a:solidFill>
                  <a:srgbClr val="C00000"/>
                </a:solidFill>
              </a:rPr>
              <a:t>　オープン化の推進と適切な管理システムの構築</a:t>
            </a:r>
          </a:p>
          <a:p>
            <a:pPr marL="457200" lvl="1" indent="0">
              <a:buNone/>
            </a:pPr>
            <a:r>
              <a:rPr lang="ja-JP" altLang="en-US" sz="1800" dirty="0"/>
              <a:t>「オープン化」とは</a:t>
            </a:r>
            <a:r>
              <a:rPr lang="ja-JP" altLang="en-US" sz="1900" b="1" dirty="0">
                <a:solidFill>
                  <a:srgbClr val="0070C0"/>
                </a:solidFill>
              </a:rPr>
              <a:t>誰もがデータにアクセスする資格を有する</a:t>
            </a:r>
            <a:r>
              <a:rPr lang="ja-JP" altLang="en-US" sz="1800" dirty="0"/>
              <a:t>こと</a:t>
            </a:r>
          </a:p>
          <a:p>
            <a:pPr marL="457200" lvl="1" indent="0">
              <a:buNone/>
            </a:pPr>
            <a:r>
              <a:rPr lang="ja-JP" altLang="en-US" sz="1800" dirty="0"/>
              <a:t>官のみならず、準公共を含む民間企業も同様の姿勢を持つ</a:t>
            </a:r>
          </a:p>
          <a:p>
            <a:pPr marL="457200" lvl="1" indent="0">
              <a:buNone/>
            </a:pPr>
            <a:r>
              <a:rPr lang="ja-JP" altLang="en-US" sz="1800" dirty="0"/>
              <a:t>適切な人に適切なデータを使わせる</a:t>
            </a:r>
            <a:r>
              <a:rPr lang="ja-JP" altLang="en-US" sz="1900" b="1" dirty="0">
                <a:solidFill>
                  <a:srgbClr val="0070C0"/>
                </a:solidFill>
              </a:rPr>
              <a:t>アクセスコントロールも重要</a:t>
            </a:r>
          </a:p>
        </p:txBody>
      </p:sp>
    </p:spTree>
    <p:extLst>
      <p:ext uri="{BB962C8B-B14F-4D97-AF65-F5344CB8AC3E}">
        <p14:creationId xmlns:p14="http://schemas.microsoft.com/office/powerpoint/2010/main" val="75062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2886C-9521-4BB3-82DE-8263483A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202"/>
            <a:ext cx="8686800" cy="87811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インフラ・国土管理における土木と</a:t>
            </a:r>
            <a:r>
              <a:rPr lang="en-US" altLang="ja-JP" sz="2800" dirty="0"/>
              <a:t>ICT</a:t>
            </a:r>
            <a:r>
              <a:rPr lang="ja-JP" altLang="en-US" sz="2800" dirty="0"/>
              <a:t>の融合に関する提言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624CA0-9D54-475C-8D8C-9CDB4029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B1732-6F1B-472F-987D-34AA56C3A151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6A3C578F-C8EF-42F6-A918-6A6DF777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503384"/>
            <a:ext cx="8585200" cy="5354616"/>
          </a:xfrm>
        </p:spPr>
        <p:txBody>
          <a:bodyPr>
            <a:normAutofit fontScale="70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altLang="ja-JP" sz="2900" b="1" dirty="0">
                <a:solidFill>
                  <a:srgbClr val="C00000"/>
                </a:solidFill>
              </a:rPr>
              <a:t>8.</a:t>
            </a:r>
            <a:r>
              <a:rPr lang="ja-JP" altLang="en-US" sz="2900" b="1" dirty="0">
                <a:solidFill>
                  <a:srgbClr val="C00000"/>
                </a:solidFill>
              </a:rPr>
              <a:t>　土木と</a:t>
            </a:r>
            <a:r>
              <a:rPr lang="en-US" altLang="ja-JP" sz="2900" b="1" dirty="0">
                <a:solidFill>
                  <a:srgbClr val="C00000"/>
                </a:solidFill>
              </a:rPr>
              <a:t>ICT</a:t>
            </a:r>
            <a:r>
              <a:rPr lang="ja-JP" altLang="en-US" sz="2900" b="1" dirty="0">
                <a:solidFill>
                  <a:srgbClr val="C00000"/>
                </a:solidFill>
              </a:rPr>
              <a:t>の融合の場の創出</a:t>
            </a:r>
          </a:p>
          <a:p>
            <a:pPr marL="457200" lvl="1" indent="0">
              <a:buNone/>
            </a:pPr>
            <a:r>
              <a:rPr lang="ja-JP" altLang="en-US" sz="2600" dirty="0"/>
              <a:t>土木と</a:t>
            </a:r>
            <a:r>
              <a:rPr lang="en-US" altLang="ja-JP" sz="2600" dirty="0"/>
              <a:t>ICT</a:t>
            </a:r>
            <a:r>
              <a:rPr lang="ja-JP" altLang="en-US" sz="2600" dirty="0"/>
              <a:t>の融合促進のため、</a:t>
            </a:r>
            <a:r>
              <a:rPr lang="ja-JP" altLang="en-US" sz="2700" b="1" dirty="0">
                <a:solidFill>
                  <a:srgbClr val="0070C0"/>
                </a:solidFill>
              </a:rPr>
              <a:t>新技術を試行的に導入する機会</a:t>
            </a:r>
            <a:r>
              <a:rPr lang="ja-JP" altLang="en-US" sz="2600" dirty="0"/>
              <a:t>を設置</a:t>
            </a:r>
          </a:p>
          <a:p>
            <a:pPr marL="457200" lvl="1" indent="0">
              <a:buNone/>
            </a:pPr>
            <a:r>
              <a:rPr lang="ja-JP" altLang="en-US" sz="2600" dirty="0"/>
              <a:t>様々な分野、規模、時期で</a:t>
            </a:r>
            <a:r>
              <a:rPr lang="ja-JP" altLang="en-US" sz="2700" b="1" dirty="0">
                <a:solidFill>
                  <a:srgbClr val="0070C0"/>
                </a:solidFill>
              </a:rPr>
              <a:t>コンテストを開催し、イノベーションを誘発</a:t>
            </a:r>
          </a:p>
          <a:p>
            <a:pPr marL="457200" lvl="1" indent="0">
              <a:buNone/>
            </a:pPr>
            <a:r>
              <a:rPr lang="ja-JP" altLang="en-US" sz="2600" dirty="0"/>
              <a:t>大学やベンチャー企業における新技術の研究開発、実用化を資金面で支援する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900" b="1" dirty="0">
                <a:solidFill>
                  <a:srgbClr val="C00000"/>
                </a:solidFill>
              </a:rPr>
              <a:t>9.</a:t>
            </a:r>
            <a:r>
              <a:rPr lang="ja-JP" altLang="en-US" sz="2900" b="1" dirty="0">
                <a:solidFill>
                  <a:srgbClr val="C00000"/>
                </a:solidFill>
              </a:rPr>
              <a:t>　各主体の役割</a:t>
            </a:r>
          </a:p>
          <a:p>
            <a:pPr marL="457200" lvl="1" indent="0">
              <a:buNone/>
            </a:pPr>
            <a:r>
              <a:rPr lang="ja-JP" altLang="en-US" sz="2600" dirty="0"/>
              <a:t>各主体は</a:t>
            </a:r>
            <a:r>
              <a:rPr lang="ja-JP" altLang="en-US" sz="2700" b="1" dirty="0">
                <a:solidFill>
                  <a:srgbClr val="0070C0"/>
                </a:solidFill>
              </a:rPr>
              <a:t>土木全体やその周辺を俯瞰した大きな視点</a:t>
            </a:r>
            <a:r>
              <a:rPr lang="ja-JP" altLang="en-US" sz="2600" dirty="0"/>
              <a:t>で取り組む</a:t>
            </a:r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インフラ管理者</a:t>
            </a:r>
            <a:r>
              <a:rPr lang="ja-JP" altLang="en-US" sz="2600" dirty="0"/>
              <a:t>は、業務、工事データを標準化し、活用を促進する</a:t>
            </a:r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行政、民間企業</a:t>
            </a:r>
            <a:r>
              <a:rPr lang="ja-JP" altLang="en-US" sz="2600" dirty="0"/>
              <a:t>とも、保有データのオープン化、ビッグデータ活用した国土管理を行う</a:t>
            </a:r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教育機関</a:t>
            </a:r>
            <a:r>
              <a:rPr lang="ja-JP" altLang="en-US" sz="2600" dirty="0"/>
              <a:t>は土木人材の</a:t>
            </a:r>
            <a:r>
              <a:rPr lang="en-US" altLang="ja-JP" sz="2600" dirty="0"/>
              <a:t>ICT</a:t>
            </a:r>
            <a:r>
              <a:rPr lang="ja-JP" altLang="en-US" sz="2600" dirty="0"/>
              <a:t>スキルを向上、ビッグデータや</a:t>
            </a:r>
            <a:r>
              <a:rPr lang="en-US" altLang="ja-JP" sz="2600" dirty="0"/>
              <a:t>IoT</a:t>
            </a:r>
            <a:r>
              <a:rPr lang="ja-JP" altLang="en-US" sz="2600" dirty="0" err="1"/>
              <a:t>、</a:t>
            </a:r>
            <a:r>
              <a:rPr lang="en-US" altLang="ja-JP" sz="2600" dirty="0"/>
              <a:t>AI</a:t>
            </a:r>
            <a:r>
              <a:rPr lang="ja-JP" altLang="en-US" sz="2600" dirty="0"/>
              <a:t>の活用方法を提案する</a:t>
            </a:r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土木学会</a:t>
            </a:r>
            <a:r>
              <a:rPr lang="ja-JP" altLang="en-US" sz="2600" dirty="0"/>
              <a:t>は、土木人の</a:t>
            </a:r>
            <a:r>
              <a:rPr lang="en-US" altLang="ja-JP" sz="2600" dirty="0"/>
              <a:t>ICT</a:t>
            </a:r>
            <a:r>
              <a:rPr lang="ja-JP" altLang="en-US" sz="2600" dirty="0"/>
              <a:t>スキル向上のための取り組みを行う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ja-JP" sz="2900" b="1" dirty="0">
                <a:solidFill>
                  <a:srgbClr val="C00000"/>
                </a:solidFill>
              </a:rPr>
              <a:t>10.</a:t>
            </a:r>
            <a:r>
              <a:rPr lang="ja-JP" altLang="en-US" sz="2900" b="1" dirty="0">
                <a:solidFill>
                  <a:srgbClr val="C00000"/>
                </a:solidFill>
              </a:rPr>
              <a:t>　おわりに</a:t>
            </a:r>
          </a:p>
          <a:p>
            <a:pPr marL="457200" lvl="1" indent="0">
              <a:buNone/>
            </a:pPr>
            <a:r>
              <a:rPr lang="ja-JP" altLang="en-US" sz="2600" dirty="0"/>
              <a:t>土木と</a:t>
            </a:r>
            <a:r>
              <a:rPr lang="en-US" altLang="ja-JP" sz="2600" dirty="0"/>
              <a:t>ICT</a:t>
            </a:r>
            <a:r>
              <a:rPr lang="ja-JP" altLang="en-US" sz="2600" dirty="0"/>
              <a:t>の融合を図り、土木技術者が</a:t>
            </a:r>
            <a:r>
              <a:rPr lang="en-US" altLang="ja-JP" sz="2600" dirty="0"/>
              <a:t>ICT</a:t>
            </a:r>
            <a:r>
              <a:rPr lang="ja-JP" altLang="en-US" sz="2600" dirty="0"/>
              <a:t>を積極的に活用</a:t>
            </a:r>
            <a:endParaRPr lang="en-US" altLang="ja-JP" sz="2600" dirty="0"/>
          </a:p>
          <a:p>
            <a:pPr marL="457200" lvl="1" indent="0">
              <a:buNone/>
            </a:pPr>
            <a:r>
              <a:rPr lang="ja-JP" altLang="en-US" sz="2600" dirty="0"/>
              <a:t>　　　↓</a:t>
            </a:r>
            <a:endParaRPr lang="en-US" altLang="ja-JP" sz="2600" dirty="0"/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合理的かつ持続可能な国土管理</a:t>
            </a:r>
            <a:r>
              <a:rPr lang="ja-JP" altLang="en-US" sz="2600" dirty="0"/>
              <a:t>を実現</a:t>
            </a:r>
          </a:p>
          <a:p>
            <a:pPr marL="457200" lvl="1" indent="0">
              <a:buNone/>
            </a:pPr>
            <a:r>
              <a:rPr lang="ja-JP" altLang="en-US" sz="2600" dirty="0"/>
              <a:t>　　　↓</a:t>
            </a:r>
            <a:endParaRPr lang="en-US" altLang="ja-JP" sz="2600" dirty="0"/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インフラの価値向上</a:t>
            </a:r>
            <a:r>
              <a:rPr lang="ja-JP" altLang="en-US" sz="2600" dirty="0"/>
              <a:t>や</a:t>
            </a:r>
            <a:r>
              <a:rPr lang="ja-JP" altLang="en-US" sz="2700" b="1" dirty="0">
                <a:solidFill>
                  <a:srgbClr val="0070C0"/>
                </a:solidFill>
              </a:rPr>
              <a:t>サービス高度化</a:t>
            </a:r>
            <a:r>
              <a:rPr lang="ja-JP" altLang="en-US" sz="2600" dirty="0"/>
              <a:t>、</a:t>
            </a:r>
            <a:r>
              <a:rPr lang="ja-JP" altLang="en-US" sz="2700" b="1" dirty="0">
                <a:solidFill>
                  <a:srgbClr val="0070C0"/>
                </a:solidFill>
              </a:rPr>
              <a:t>ユーザー満足度向上</a:t>
            </a:r>
          </a:p>
          <a:p>
            <a:pPr marL="457200" lvl="1" indent="0">
              <a:buNone/>
            </a:pPr>
            <a:r>
              <a:rPr lang="ja-JP" altLang="en-US" sz="2700" b="1" dirty="0">
                <a:solidFill>
                  <a:srgbClr val="0070C0"/>
                </a:solidFill>
              </a:rPr>
              <a:t>「人の命は落とさない」という究極の目標</a:t>
            </a:r>
            <a:r>
              <a:rPr lang="ja-JP" altLang="en-US" sz="2600" dirty="0"/>
              <a:t>に近づく</a:t>
            </a:r>
          </a:p>
        </p:txBody>
      </p:sp>
    </p:spTree>
    <p:extLst>
      <p:ext uri="{BB962C8B-B14F-4D97-AF65-F5344CB8AC3E}">
        <p14:creationId xmlns:p14="http://schemas.microsoft.com/office/powerpoint/2010/main" val="258111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+segoe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+segoe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64</Words>
  <Application>Microsoft Office PowerPoint</Application>
  <PresentationFormat>画面に合わせる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メイリオ</vt:lpstr>
      <vt:lpstr>Arial</vt:lpstr>
      <vt:lpstr>Calibri</vt:lpstr>
      <vt:lpstr>Segoe UI</vt:lpstr>
      <vt:lpstr>Office ​​テーマ</vt:lpstr>
      <vt:lpstr>1_Office ​​テーマ</vt:lpstr>
      <vt:lpstr>平成29年度会長特別委員会 国土・土木とAI 懇談会   提言 要旨</vt:lpstr>
      <vt:lpstr>インフラ・国土管理における土木とICTの融合に関する提言</vt:lpstr>
      <vt:lpstr>インフラ・国土管理における土木とICTの融合に関する提言</vt:lpstr>
      <vt:lpstr>インフラ・国土管理における土木とICTの融合に関する提言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佳正</dc:creator>
  <cp:lastModifiedBy>湯浅 岳史</cp:lastModifiedBy>
  <cp:revision>210</cp:revision>
  <cp:lastPrinted>2017-05-23T04:35:07Z</cp:lastPrinted>
  <dcterms:created xsi:type="dcterms:W3CDTF">2017-04-11T23:52:06Z</dcterms:created>
  <dcterms:modified xsi:type="dcterms:W3CDTF">2018-05-15T05:47:08Z</dcterms:modified>
</cp:coreProperties>
</file>